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510" r:id="rId2"/>
    <p:sldId id="513" r:id="rId3"/>
    <p:sldId id="514" r:id="rId4"/>
    <p:sldId id="515" r:id="rId5"/>
    <p:sldId id="516" r:id="rId6"/>
    <p:sldId id="547" r:id="rId7"/>
    <p:sldId id="536" r:id="rId8"/>
    <p:sldId id="537" r:id="rId9"/>
    <p:sldId id="538" r:id="rId10"/>
    <p:sldId id="548" r:id="rId11"/>
    <p:sldId id="544" r:id="rId12"/>
    <p:sldId id="539" r:id="rId13"/>
    <p:sldId id="543" r:id="rId14"/>
    <p:sldId id="540" r:id="rId15"/>
    <p:sldId id="546" r:id="rId16"/>
    <p:sldId id="541" r:id="rId17"/>
    <p:sldId id="542" r:id="rId18"/>
    <p:sldId id="545" r:id="rId19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営業部東京" initials="営業部東京" lastIdx="1" clrIdx="0">
    <p:extLst>
      <p:ext uri="{19B8F6BF-5375-455C-9EA6-DF929625EA0E}">
        <p15:presenceInfo xmlns:p15="http://schemas.microsoft.com/office/powerpoint/2012/main" userId="営業部東京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80000"/>
    <a:srgbClr val="C70000"/>
    <a:srgbClr val="E9B9CA"/>
    <a:srgbClr val="FF8AD8"/>
    <a:srgbClr val="00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7"/>
    <p:restoredTop sz="96266"/>
  </p:normalViewPr>
  <p:slideViewPr>
    <p:cSldViewPr snapToGrid="0">
      <p:cViewPr varScale="1">
        <p:scale>
          <a:sx n="73" d="100"/>
          <a:sy n="73" d="100"/>
        </p:scale>
        <p:origin x="414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4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41F5B-7FFD-A847-A98F-CBD3DD49C665}" type="datetimeFigureOut">
              <a:rPr kumimoji="1" lang="ja-JP" altLang="en-US" smtClean="0"/>
              <a:t>2025/6/17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917C7-6921-FA4E-9254-741E570F89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9968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5779CD-9E79-0ACB-5BA6-3BEA2B464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4630836-7D1D-111F-FBA6-D0D0725C6A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9EFDF7B-FFEF-88EA-A9F4-4606E07F7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930F8-21B0-C143-BFEA-B56797895E4D}" type="datetimeFigureOut">
              <a:rPr kumimoji="1" lang="ja-JP" altLang="en-US" smtClean="0"/>
              <a:t>2025/6/17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249AEF5-779E-B67C-51C3-09482DD07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7E5AE0C-C218-1640-C705-BB37AB719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A10A9-2532-2F40-92FA-86AF8FC82A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0712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3E9F46-91B9-DDBB-2B31-98AF0F50E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ED6D308-5933-4E3C-7A41-71E1140F6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EB196BA-E502-5B90-4092-1A29B0CC5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930F8-21B0-C143-BFEA-B56797895E4D}" type="datetimeFigureOut">
              <a:rPr kumimoji="1" lang="ja-JP" altLang="en-US" smtClean="0"/>
              <a:t>2025/6/17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96AE19F-4415-3744-5848-78258EC95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E4653CE-26AE-C2FC-1489-861FFD526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A10A9-2532-2F40-92FA-86AF8FC82A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69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67A53F7-AA1A-159F-8DFF-A0ADA8CBAE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42DB402-62F3-2AFF-8B0F-0E3CA7C22B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541C9E4-E341-FE4A-35A4-21A61CE6F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930F8-21B0-C143-BFEA-B56797895E4D}" type="datetimeFigureOut">
              <a:rPr kumimoji="1" lang="ja-JP" altLang="en-US" smtClean="0"/>
              <a:t>2025/6/17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67439D9-DE22-EA5D-D897-055C31759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62B31A6-60E1-6CA6-4E09-4BD68FC60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A10A9-2532-2F40-92FA-86AF8FC82A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7024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42746E-CF4A-3156-8C35-2700C93B3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BA24290-B387-E75B-5C65-60CB3ABEB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A58E529-A30E-B593-343B-BCBD446A1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930F8-21B0-C143-BFEA-B56797895E4D}" type="datetimeFigureOut">
              <a:rPr kumimoji="1" lang="ja-JP" altLang="en-US" smtClean="0"/>
              <a:t>2025/6/17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09497D9-AE39-EB99-EFF8-0F66FFEF8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87CE78-A296-C13F-DE4A-8B93DA656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A10A9-2532-2F40-92FA-86AF8FC82A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3068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A0E444-7327-84AD-A04B-2F968533E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2DCFE54-06DA-3CFC-F770-ECFA5D1DC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F6B067A-D452-86EA-2465-56C64227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930F8-21B0-C143-BFEA-B56797895E4D}" type="datetimeFigureOut">
              <a:rPr kumimoji="1" lang="ja-JP" altLang="en-US" smtClean="0"/>
              <a:t>2025/6/17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D193744-A079-9E1E-40FC-9FC126833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E113DA-4C10-8D55-9649-86AD2D89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A10A9-2532-2F40-92FA-86AF8FC82A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0498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06B1C4-AF20-C30D-FB09-31202C56A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429064-2CF4-3595-2B8D-B7B7596D3F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8F9A152-6D6C-C0C0-8124-2EC52E775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D2FE530-518B-7824-432E-9227A0ED4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930F8-21B0-C143-BFEA-B56797895E4D}" type="datetimeFigureOut">
              <a:rPr kumimoji="1" lang="ja-JP" altLang="en-US" smtClean="0"/>
              <a:t>2025/6/17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24596D0-ABF4-54F9-5D95-878A658BB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B97330D-0568-6CEA-A6FB-992A3F7E8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A10A9-2532-2F40-92FA-86AF8FC82A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4727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849E61-EF13-1975-B73C-5273A8E3D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023C5FE-234F-B0F5-4949-48779FD55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F691D60-CB28-13D9-42DA-FD90AD75E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0798DC3-B277-F614-80BE-E21442F28D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1A94D98-03F8-E333-AFAD-88E5D6DB00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14C5EAB-01EB-0658-8C4F-0E62C524D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930F8-21B0-C143-BFEA-B56797895E4D}" type="datetimeFigureOut">
              <a:rPr kumimoji="1" lang="ja-JP" altLang="en-US" smtClean="0"/>
              <a:t>2025/6/17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10E3F50-6698-E6A3-D17B-B48AC3C64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7235570-0B9F-1C02-242F-4CB3DC927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A10A9-2532-2F40-92FA-86AF8FC82A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9243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32C86A-2CA0-AB93-63F3-2C787D94D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026D162-C5D5-005E-B963-BE8016416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930F8-21B0-C143-BFEA-B56797895E4D}" type="datetimeFigureOut">
              <a:rPr kumimoji="1" lang="ja-JP" altLang="en-US" smtClean="0"/>
              <a:t>2025/6/17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E5A5942-4D9E-B1E1-17C6-9403F445E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6641EA8-F5B1-F5AF-3773-662934205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A10A9-2532-2F40-92FA-86AF8FC82A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3674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A20DD10-171A-5D1C-5AFE-EC9186FDE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930F8-21B0-C143-BFEA-B56797895E4D}" type="datetimeFigureOut">
              <a:rPr kumimoji="1" lang="ja-JP" altLang="en-US" smtClean="0"/>
              <a:t>2025/6/17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C39A7A9-4ADB-E31E-19C2-B1CFCE64C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97C3FE8-871F-7786-2747-AD6A14A6E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A10A9-2532-2F40-92FA-86AF8FC82A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3568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EE358B-2D47-61C8-A7AA-C8009C733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192E84B-8EDE-FED1-D1F2-B77760043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EC9FB74-8C25-91F7-CF02-FA3C372AE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F169515-1EB8-525D-5AAC-73EB5D8C9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930F8-21B0-C143-BFEA-B56797895E4D}" type="datetimeFigureOut">
              <a:rPr kumimoji="1" lang="ja-JP" altLang="en-US" smtClean="0"/>
              <a:t>2025/6/17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CB4BEFF-DF8B-08A5-8895-25C74A6E0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3006B98-9AB6-ED6E-895F-C41181597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A10A9-2532-2F40-92FA-86AF8FC82A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0438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396FB8-38B4-7E0D-AE8C-01F7C83BB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03751E2-4FD3-6A57-795D-EF944F108F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F06C896-E99E-F847-A372-19E07BAC5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F0FCFDF-9B7B-7768-27F9-9DB84A3B1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930F8-21B0-C143-BFEA-B56797895E4D}" type="datetimeFigureOut">
              <a:rPr kumimoji="1" lang="ja-JP" altLang="en-US" smtClean="0"/>
              <a:t>2025/6/17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0DCA90F-047F-B3F5-38E8-CF52348C3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6CC5810-CE12-7C2F-63D3-F5A749FA5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A10A9-2532-2F40-92FA-86AF8FC82A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6421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621F972-EBA4-8C2B-7E5A-911183092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2179E61-F268-D75A-BB20-3A1A0D9C9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1401C81-ACAC-180C-9EBD-825D241003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930F8-21B0-C143-BFEA-B56797895E4D}" type="datetimeFigureOut">
              <a:rPr kumimoji="1" lang="ja-JP" altLang="en-US" smtClean="0"/>
              <a:t>2025/6/17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898DB15-0F90-4B9C-454E-44B6ACA63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BF562F-B567-614B-C53A-B2C863F35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A10A9-2532-2F40-92FA-86AF8FC82A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04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ran.r-project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A928DF-B5B5-7BE1-9141-B759E983A3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83C070C-618C-1AEA-CDBD-8BD992DCE625}"/>
              </a:ext>
            </a:extLst>
          </p:cNvPr>
          <p:cNvSpPr txBox="1"/>
          <p:nvPr/>
        </p:nvSpPr>
        <p:spPr>
          <a:xfrm>
            <a:off x="2211730" y="1034413"/>
            <a:ext cx="7200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統計解析ソフト「</a:t>
            </a:r>
            <a:r>
              <a:rPr kumimoji="1" lang="en-US" altLang="ja-JP" sz="54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R</a:t>
            </a:r>
            <a:r>
              <a:rPr kumimoji="1" lang="ja-JP" altLang="en-US" sz="54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」</a:t>
            </a:r>
            <a:endParaRPr kumimoji="1" lang="ja-JP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9884E23-2F33-1128-9857-16AE6CCF2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48" y="4574624"/>
            <a:ext cx="1919635" cy="148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EF2DFE4-C06C-0CF1-2CDC-633601C83A5C}"/>
              </a:ext>
            </a:extLst>
          </p:cNvPr>
          <p:cNvSpPr txBox="1"/>
          <p:nvPr/>
        </p:nvSpPr>
        <p:spPr>
          <a:xfrm>
            <a:off x="2211730" y="2013859"/>
            <a:ext cx="8976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統合開発環境「</a:t>
            </a:r>
            <a:r>
              <a:rPr kumimoji="1" lang="en-US" altLang="ja-JP" sz="54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RStudio</a:t>
            </a:r>
            <a:r>
              <a:rPr kumimoji="1" lang="ja-JP" altLang="en-US" sz="54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」</a:t>
            </a:r>
            <a:endParaRPr kumimoji="1" lang="ja-JP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45BFD8D-61EF-DCB0-1883-5F0BD55959D2}"/>
              </a:ext>
            </a:extLst>
          </p:cNvPr>
          <p:cNvSpPr txBox="1"/>
          <p:nvPr/>
        </p:nvSpPr>
        <p:spPr>
          <a:xfrm>
            <a:off x="3811806" y="3140828"/>
            <a:ext cx="3655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の導入方法</a:t>
            </a:r>
            <a:endParaRPr kumimoji="1" lang="ja-JP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pic>
        <p:nvPicPr>
          <p:cNvPr id="19" name="図 18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2D0C419-9D3C-DFFC-E511-6491E0D74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794" y="4173814"/>
            <a:ext cx="2505076" cy="228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083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2C363-1D70-FCB1-8CE2-BE2B471C90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F92131-10AA-7A86-4904-DF4F170D5120}"/>
              </a:ext>
            </a:extLst>
          </p:cNvPr>
          <p:cNvSpPr txBox="1"/>
          <p:nvPr/>
        </p:nvSpPr>
        <p:spPr>
          <a:xfrm>
            <a:off x="2495502" y="1475101"/>
            <a:ext cx="7200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ダウンロード後の手順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02B98FA-0A28-07D5-6023-64F723669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410" y="4230067"/>
            <a:ext cx="1919635" cy="148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425E885-A9C6-2BBF-40EF-32421B1B97DD}"/>
              </a:ext>
            </a:extLst>
          </p:cNvPr>
          <p:cNvSpPr txBox="1"/>
          <p:nvPr/>
        </p:nvSpPr>
        <p:spPr>
          <a:xfrm>
            <a:off x="2485931" y="2852584"/>
            <a:ext cx="6652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〈Windows</a:t>
            </a:r>
            <a:r>
              <a:rPr lang="ja-JP" alt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の場合</a:t>
            </a:r>
            <a:r>
              <a:rPr lang="en-US" altLang="ja-JP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〉</a:t>
            </a:r>
          </a:p>
        </p:txBody>
      </p:sp>
    </p:spTree>
    <p:extLst>
      <p:ext uri="{BB962C8B-B14F-4D97-AF65-F5344CB8AC3E}">
        <p14:creationId xmlns:p14="http://schemas.microsoft.com/office/powerpoint/2010/main" val="1648617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B6785-BBE9-28E2-F6B9-05B535DF6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83" y="1155068"/>
            <a:ext cx="9279348" cy="5142874"/>
          </a:xfrm>
          <a:prstGeom prst="rect">
            <a:avLst/>
          </a:prstGeom>
        </p:spPr>
      </p:pic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C1D6655C-0F82-EF7B-D202-1A85715271E9}"/>
              </a:ext>
            </a:extLst>
          </p:cNvPr>
          <p:cNvCxnSpPr/>
          <p:nvPr/>
        </p:nvCxnSpPr>
        <p:spPr>
          <a:xfrm>
            <a:off x="0" y="424873"/>
            <a:ext cx="12192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098897F-A001-69D0-B372-DAB0EE025819}"/>
              </a:ext>
            </a:extLst>
          </p:cNvPr>
          <p:cNvSpPr txBox="1"/>
          <p:nvPr/>
        </p:nvSpPr>
        <p:spPr>
          <a:xfrm>
            <a:off x="556983" y="693403"/>
            <a:ext cx="2393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Century" panose="02040604050505020304" pitchFamily="18" charset="0"/>
                <a:ea typeface="Hiragino Maru Gothic Pro W4" panose="020F0400000000000000" pitchFamily="34" charset="-128"/>
              </a:rPr>
              <a:t>Windows</a:t>
            </a:r>
            <a:r>
              <a:rPr kumimoji="1" lang="ja-JP" altLang="en-US" sz="2400" dirty="0">
                <a:latin typeface="Century" panose="02040604050505020304" pitchFamily="18" charset="0"/>
                <a:ea typeface="Hiragino Maru Gothic Pro W4" panose="020F0400000000000000" pitchFamily="34" charset="-128"/>
              </a:rPr>
              <a:t>の場合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32BDD1D-16ED-6982-A0AE-A31EB9931480}"/>
              </a:ext>
            </a:extLst>
          </p:cNvPr>
          <p:cNvSpPr txBox="1"/>
          <p:nvPr/>
        </p:nvSpPr>
        <p:spPr>
          <a:xfrm>
            <a:off x="135467" y="8113"/>
            <a:ext cx="3556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R</a:t>
            </a:r>
            <a:r>
              <a:rPr kumimoji="1" lang="ja-JP" altLang="en-US" sz="200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のインストール</a:t>
            </a:r>
            <a:r>
              <a:rPr kumimoji="1" lang="en-US" altLang="ja-JP" sz="2000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_mac</a:t>
            </a:r>
            <a:endParaRPr kumimoji="1" lang="ja-JP" altLang="en-US" sz="2000" dirty="0"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</p:txBody>
      </p:sp>
      <p:sp>
        <p:nvSpPr>
          <p:cNvPr id="10" name="円/楕円 7">
            <a:extLst>
              <a:ext uri="{FF2B5EF4-FFF2-40B4-BE49-F238E27FC236}">
                <a16:creationId xmlns:a16="http://schemas.microsoft.com/office/drawing/2014/main" id="{A7CE705C-6907-AA2D-0E07-417359CE2806}"/>
              </a:ext>
            </a:extLst>
          </p:cNvPr>
          <p:cNvSpPr/>
          <p:nvPr/>
        </p:nvSpPr>
        <p:spPr>
          <a:xfrm>
            <a:off x="1753689" y="2037049"/>
            <a:ext cx="1459774" cy="5053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A571197-B2A2-172D-5144-98DFC9D9D36A}"/>
              </a:ext>
            </a:extLst>
          </p:cNvPr>
          <p:cNvSpPr txBox="1"/>
          <p:nvPr/>
        </p:nvSpPr>
        <p:spPr>
          <a:xfrm>
            <a:off x="4757842" y="3652884"/>
            <a:ext cx="54168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Century" panose="02040604050505020304" pitchFamily="18" charset="0"/>
                <a:ea typeface="Hiragino Maru Gothic Pro W4" panose="020F0400000000000000" pitchFamily="34" charset="-128"/>
              </a:rPr>
              <a:t>ダウンロードしたファイル</a:t>
            </a:r>
            <a:endParaRPr kumimoji="1" lang="en-US" altLang="ja-JP" sz="2400" dirty="0">
              <a:latin typeface="Century" panose="02040604050505020304" pitchFamily="18" charset="0"/>
              <a:ea typeface="Hiragino Maru Gothic Pro W4" panose="020F0400000000000000" pitchFamily="34" charset="-128"/>
            </a:endParaRPr>
          </a:p>
          <a:p>
            <a:r>
              <a:rPr lang="ja-JP" altLang="en-US" sz="2400" dirty="0">
                <a:latin typeface="Century" panose="02040604050505020304" pitchFamily="18" charset="0"/>
                <a:ea typeface="Hiragino Maru Gothic Pro W4" panose="020F0400000000000000" pitchFamily="34" charset="-128"/>
              </a:rPr>
              <a:t>をダブルクリックすると，</a:t>
            </a:r>
            <a:endParaRPr lang="en-US" altLang="ja-JP" sz="2400" dirty="0">
              <a:latin typeface="Century" panose="02040604050505020304" pitchFamily="18" charset="0"/>
              <a:ea typeface="Hiragino Maru Gothic Pro W4" panose="020F0400000000000000" pitchFamily="34" charset="-128"/>
            </a:endParaRPr>
          </a:p>
          <a:p>
            <a:r>
              <a:rPr kumimoji="1" lang="ja-JP" altLang="en-US" sz="2400" dirty="0">
                <a:latin typeface="Century" panose="02040604050505020304" pitchFamily="18" charset="0"/>
                <a:ea typeface="Hiragino Maru Gothic Pro W4" panose="020F0400000000000000" pitchFamily="34" charset="-128"/>
              </a:rPr>
              <a:t>インストーラーが起動します</a:t>
            </a:r>
            <a:r>
              <a:rPr kumimoji="1" lang="ja-JP" altLang="en-US" sz="2400" dirty="0" smtClean="0">
                <a:latin typeface="Century" panose="02040604050505020304" pitchFamily="18" charset="0"/>
                <a:ea typeface="Hiragino Maru Gothic Pro W4" panose="020F0400000000000000" pitchFamily="34" charset="-128"/>
              </a:rPr>
              <a:t>．</a:t>
            </a:r>
            <a:endParaRPr kumimoji="1" lang="en-US" altLang="ja-JP" sz="2400" dirty="0" smtClean="0">
              <a:latin typeface="Century" panose="02040604050505020304" pitchFamily="18" charset="0"/>
              <a:ea typeface="Hiragino Maru Gothic Pro W4" panose="020F0400000000000000" pitchFamily="34" charset="-128"/>
            </a:endParaRPr>
          </a:p>
          <a:p>
            <a:r>
              <a:rPr lang="en-US" altLang="ja-JP" sz="2400" dirty="0" smtClean="0">
                <a:latin typeface="Century" panose="02040604050505020304" pitchFamily="18" charset="0"/>
                <a:ea typeface="Hiragino Maru Gothic Pro W4" panose="020F0400000000000000" pitchFamily="34" charset="-128"/>
              </a:rPr>
              <a:t>※</a:t>
            </a:r>
            <a:r>
              <a:rPr lang="ja-JP" altLang="en-US" sz="2400" dirty="0" smtClean="0">
                <a:latin typeface="Century" panose="02040604050505020304" pitchFamily="18" charset="0"/>
                <a:ea typeface="Hiragino Maru Gothic Pro W4" panose="020F0400000000000000" pitchFamily="34" charset="-128"/>
              </a:rPr>
              <a:t>最新版をインストールしてください</a:t>
            </a:r>
            <a:endParaRPr kumimoji="1" lang="ja-JP" altLang="en-US" sz="2400" dirty="0">
              <a:latin typeface="Century" panose="02040604050505020304" pitchFamily="18" charset="0"/>
              <a:ea typeface="Hiragino Maru Gothic Pro W4" panose="020F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5620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10366F-9066-9B60-FCDC-B470FBBBE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332" y="4004878"/>
            <a:ext cx="3313114" cy="2618429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4215" y="898656"/>
            <a:ext cx="3222264" cy="2509086"/>
          </a:xfrm>
          <a:prstGeom prst="rect">
            <a:avLst/>
          </a:prstGeom>
        </p:spPr>
      </p:pic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0838D38B-84AF-8667-E418-EDB6A522830A}"/>
              </a:ext>
            </a:extLst>
          </p:cNvPr>
          <p:cNvCxnSpPr/>
          <p:nvPr/>
        </p:nvCxnSpPr>
        <p:spPr>
          <a:xfrm>
            <a:off x="0" y="424873"/>
            <a:ext cx="12192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467BAD1-2753-C597-710F-F07716DAFC8A}"/>
              </a:ext>
            </a:extLst>
          </p:cNvPr>
          <p:cNvSpPr txBox="1"/>
          <p:nvPr/>
        </p:nvSpPr>
        <p:spPr>
          <a:xfrm>
            <a:off x="135467" y="8113"/>
            <a:ext cx="3556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R</a:t>
            </a:r>
            <a:r>
              <a:rPr kumimoji="1" lang="ja-JP" altLang="en-US" sz="200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のインストール</a:t>
            </a:r>
            <a:r>
              <a:rPr kumimoji="1" lang="en-US" altLang="ja-JP" sz="2000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_Win</a:t>
            </a:r>
            <a:endParaRPr kumimoji="1" lang="ja-JP" altLang="en-US" sz="2000" dirty="0"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2461A4A-EBAB-1ED3-455A-46E003CB87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806" y="898656"/>
            <a:ext cx="2729418" cy="160280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9EC842A-BAE0-5B23-28B0-C0282F39EA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8318" y="899326"/>
            <a:ext cx="3217276" cy="253100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456C81CB-1F61-B90F-6BBA-C785061020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76" y="4034891"/>
            <a:ext cx="3217277" cy="2532349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48DEEA2D-8967-AA43-E2AC-AD5F2F79C6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5678" y="4034891"/>
            <a:ext cx="3217277" cy="2505071"/>
          </a:xfrm>
          <a:prstGeom prst="rect">
            <a:avLst/>
          </a:prstGeom>
        </p:spPr>
      </p:pic>
      <p:sp>
        <p:nvSpPr>
          <p:cNvPr id="18" name="右矢印 29">
            <a:extLst>
              <a:ext uri="{FF2B5EF4-FFF2-40B4-BE49-F238E27FC236}">
                <a16:creationId xmlns:a16="http://schemas.microsoft.com/office/drawing/2014/main" id="{295765B8-0BE8-FFCD-03C4-5D29703561CB}"/>
              </a:ext>
            </a:extLst>
          </p:cNvPr>
          <p:cNvSpPr/>
          <p:nvPr/>
        </p:nvSpPr>
        <p:spPr>
          <a:xfrm>
            <a:off x="3624389" y="1775059"/>
            <a:ext cx="562405" cy="493484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右矢印 29">
            <a:extLst>
              <a:ext uri="{FF2B5EF4-FFF2-40B4-BE49-F238E27FC236}">
                <a16:creationId xmlns:a16="http://schemas.microsoft.com/office/drawing/2014/main" id="{884FF54D-2DC3-F470-74A9-44956992E64D}"/>
              </a:ext>
            </a:extLst>
          </p:cNvPr>
          <p:cNvSpPr/>
          <p:nvPr/>
        </p:nvSpPr>
        <p:spPr>
          <a:xfrm>
            <a:off x="7413283" y="1775059"/>
            <a:ext cx="562405" cy="493484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右矢印 29">
            <a:extLst>
              <a:ext uri="{FF2B5EF4-FFF2-40B4-BE49-F238E27FC236}">
                <a16:creationId xmlns:a16="http://schemas.microsoft.com/office/drawing/2014/main" id="{DA6052AB-DD5D-70A9-0952-655C8FD59813}"/>
              </a:ext>
            </a:extLst>
          </p:cNvPr>
          <p:cNvSpPr/>
          <p:nvPr/>
        </p:nvSpPr>
        <p:spPr>
          <a:xfrm>
            <a:off x="3624388" y="5115953"/>
            <a:ext cx="562405" cy="493484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右矢印 29">
            <a:extLst>
              <a:ext uri="{FF2B5EF4-FFF2-40B4-BE49-F238E27FC236}">
                <a16:creationId xmlns:a16="http://schemas.microsoft.com/office/drawing/2014/main" id="{B38EAE17-E473-83E7-6556-D544AD599A56}"/>
              </a:ext>
            </a:extLst>
          </p:cNvPr>
          <p:cNvSpPr/>
          <p:nvPr/>
        </p:nvSpPr>
        <p:spPr>
          <a:xfrm>
            <a:off x="7413283" y="5067670"/>
            <a:ext cx="562405" cy="493484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>
            <a:extLst>
              <a:ext uri="{FF2B5EF4-FFF2-40B4-BE49-F238E27FC236}">
                <a16:creationId xmlns:a16="http://schemas.microsoft.com/office/drawing/2014/main" id="{D3496803-1093-49F6-06A5-4050E91C9235}"/>
              </a:ext>
            </a:extLst>
          </p:cNvPr>
          <p:cNvSpPr/>
          <p:nvPr/>
        </p:nvSpPr>
        <p:spPr>
          <a:xfrm>
            <a:off x="1806645" y="2068929"/>
            <a:ext cx="553235" cy="4934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2">
            <a:extLst>
              <a:ext uri="{FF2B5EF4-FFF2-40B4-BE49-F238E27FC236}">
                <a16:creationId xmlns:a16="http://schemas.microsoft.com/office/drawing/2014/main" id="{1BE110E9-4184-24F3-D101-34B5F287C2B9}"/>
              </a:ext>
            </a:extLst>
          </p:cNvPr>
          <p:cNvSpPr/>
          <p:nvPr/>
        </p:nvSpPr>
        <p:spPr>
          <a:xfrm>
            <a:off x="5948964" y="3034059"/>
            <a:ext cx="553235" cy="4934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2">
            <a:extLst>
              <a:ext uri="{FF2B5EF4-FFF2-40B4-BE49-F238E27FC236}">
                <a16:creationId xmlns:a16="http://schemas.microsoft.com/office/drawing/2014/main" id="{DF5C791F-A3E8-48D5-2758-655A63C014EE}"/>
              </a:ext>
            </a:extLst>
          </p:cNvPr>
          <p:cNvSpPr/>
          <p:nvPr/>
        </p:nvSpPr>
        <p:spPr>
          <a:xfrm>
            <a:off x="10184170" y="3034059"/>
            <a:ext cx="553235" cy="5364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2">
            <a:extLst>
              <a:ext uri="{FF2B5EF4-FFF2-40B4-BE49-F238E27FC236}">
                <a16:creationId xmlns:a16="http://schemas.microsoft.com/office/drawing/2014/main" id="{C8E22F08-C861-EEF4-FCDC-641A34872F99}"/>
              </a:ext>
            </a:extLst>
          </p:cNvPr>
          <p:cNvSpPr/>
          <p:nvPr/>
        </p:nvSpPr>
        <p:spPr>
          <a:xfrm>
            <a:off x="6195849" y="6234326"/>
            <a:ext cx="553235" cy="4934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2">
            <a:extLst>
              <a:ext uri="{FF2B5EF4-FFF2-40B4-BE49-F238E27FC236}">
                <a16:creationId xmlns:a16="http://schemas.microsoft.com/office/drawing/2014/main" id="{BEA960E8-492A-4494-63E8-A1EDFEBF13A0}"/>
              </a:ext>
            </a:extLst>
          </p:cNvPr>
          <p:cNvSpPr/>
          <p:nvPr/>
        </p:nvSpPr>
        <p:spPr>
          <a:xfrm>
            <a:off x="10040479" y="6136410"/>
            <a:ext cx="553235" cy="4934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1077FE89-1D7F-1ADC-FE9B-64C948E38920}"/>
              </a:ext>
            </a:extLst>
          </p:cNvPr>
          <p:cNvSpPr txBox="1"/>
          <p:nvPr/>
        </p:nvSpPr>
        <p:spPr>
          <a:xfrm>
            <a:off x="825423" y="501148"/>
            <a:ext cx="1811074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kumimoji="1" lang="ja-JP" altLang="en-US" dirty="0">
                <a:latin typeface="Century" panose="02040604050505020304" pitchFamily="18" charset="0"/>
                <a:ea typeface="Hiragino Maru Gothic Pro W4" panose="020F0400000000000000" pitchFamily="34" charset="-128"/>
              </a:rPr>
              <a:t>インストーラー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753E200-B1BC-1289-394A-43C330989BE1}"/>
              </a:ext>
            </a:extLst>
          </p:cNvPr>
          <p:cNvSpPr txBox="1"/>
          <p:nvPr/>
        </p:nvSpPr>
        <p:spPr>
          <a:xfrm>
            <a:off x="5043427" y="511966"/>
            <a:ext cx="1811074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kumimoji="1" lang="ja-JP" altLang="en-US" dirty="0">
                <a:latin typeface="Century" panose="02040604050505020304" pitchFamily="18" charset="0"/>
                <a:ea typeface="Hiragino Maru Gothic Pro W4" panose="020F0400000000000000" pitchFamily="34" charset="-128"/>
              </a:rPr>
              <a:t>情報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C1623FC0-5E5F-23EB-F5D9-8D7CCB15A5A7}"/>
              </a:ext>
            </a:extLst>
          </p:cNvPr>
          <p:cNvSpPr txBox="1"/>
          <p:nvPr/>
        </p:nvSpPr>
        <p:spPr>
          <a:xfrm>
            <a:off x="632937" y="3646039"/>
            <a:ext cx="2645287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kumimoji="1" lang="ja-JP" altLang="en-US" dirty="0">
                <a:latin typeface="Century" panose="02040604050505020304" pitchFamily="18" charset="0"/>
                <a:ea typeface="Hiragino Maru Gothic Pro W4" panose="020F0400000000000000" pitchFamily="34" charset="-128"/>
              </a:rPr>
              <a:t>コンポーネントの選択</a:t>
            </a:r>
            <a:endParaRPr kumimoji="1" lang="en-US" altLang="ja-JP" dirty="0">
              <a:latin typeface="Century" panose="02040604050505020304" pitchFamily="18" charset="0"/>
              <a:ea typeface="Hiragino Maru Gothic Pro W4" panose="020F0400000000000000" pitchFamily="34" charset="-128"/>
            </a:endParaRPr>
          </a:p>
          <a:p>
            <a:endParaRPr kumimoji="1" lang="ja-JP" altLang="en-US" dirty="0">
              <a:latin typeface="Century" panose="02040604050505020304" pitchFamily="18" charset="0"/>
              <a:ea typeface="Hiragino Maru Gothic Pro W4" panose="020F0400000000000000" pitchFamily="34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05A6619E-2243-178C-9BFE-945C7EDC2F39}"/>
              </a:ext>
            </a:extLst>
          </p:cNvPr>
          <p:cNvSpPr txBox="1"/>
          <p:nvPr/>
        </p:nvSpPr>
        <p:spPr>
          <a:xfrm>
            <a:off x="4591961" y="3575627"/>
            <a:ext cx="2378616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dirty="0">
                <a:latin typeface="Century" panose="02040604050505020304" pitchFamily="18" charset="0"/>
                <a:ea typeface="Hiragino Maru Gothic Pro W4" panose="020F0400000000000000" pitchFamily="34" charset="-128"/>
              </a:rPr>
              <a:t>起動時オプション</a:t>
            </a:r>
            <a:r>
              <a:rPr kumimoji="1" lang="ja-JP" altLang="en-US" dirty="0" smtClean="0">
                <a:latin typeface="Century" panose="02040604050505020304" pitchFamily="18" charset="0"/>
                <a:ea typeface="Hiragino Maru Gothic Pro W4" panose="020F0400000000000000" pitchFamily="34" charset="-128"/>
              </a:rPr>
              <a:t> </a:t>
            </a:r>
            <a:endParaRPr kumimoji="1" lang="ja-JP" altLang="en-US" dirty="0">
              <a:latin typeface="Century" panose="02040604050505020304" pitchFamily="18" charset="0"/>
              <a:ea typeface="Hiragino Maru Gothic Pro W4" panose="020F0400000000000000" pitchFamily="34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D266580-D41B-2DDB-4C29-9F339EA41CEF}"/>
              </a:ext>
            </a:extLst>
          </p:cNvPr>
          <p:cNvSpPr txBox="1"/>
          <p:nvPr/>
        </p:nvSpPr>
        <p:spPr>
          <a:xfrm>
            <a:off x="7771954" y="3575627"/>
            <a:ext cx="3944726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kumimoji="1" lang="ja-JP" altLang="en-US" dirty="0">
                <a:latin typeface="Century" panose="02040604050505020304" pitchFamily="18" charset="0"/>
                <a:ea typeface="Hiragino Maru Gothic Pro W4" panose="020F0400000000000000" pitchFamily="34" charset="-128"/>
              </a:rPr>
              <a:t>スタートメニューフォルダーの確定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753E200-B1BC-1289-394A-43C330989BE1}"/>
              </a:ext>
            </a:extLst>
          </p:cNvPr>
          <p:cNvSpPr txBox="1"/>
          <p:nvPr/>
        </p:nvSpPr>
        <p:spPr>
          <a:xfrm>
            <a:off x="8307977" y="501148"/>
            <a:ext cx="2679524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dirty="0" smtClean="0">
                <a:latin typeface="Century" panose="02040604050505020304" pitchFamily="18" charset="0"/>
                <a:ea typeface="Hiragino Maru Gothic Pro W4" panose="020F0400000000000000" pitchFamily="34" charset="-128"/>
              </a:rPr>
              <a:t>インストール先の指定</a:t>
            </a:r>
            <a:endParaRPr kumimoji="1" lang="ja-JP" altLang="en-US" dirty="0">
              <a:latin typeface="Century" panose="02040604050505020304" pitchFamily="18" charset="0"/>
              <a:ea typeface="Hiragino Maru Gothic Pro W4" panose="020F0400000000000000" pitchFamily="34" charset="-128"/>
            </a:endParaRPr>
          </a:p>
        </p:txBody>
      </p:sp>
      <p:sp>
        <p:nvSpPr>
          <p:cNvPr id="36" name="円/楕円 22">
            <a:extLst>
              <a:ext uri="{FF2B5EF4-FFF2-40B4-BE49-F238E27FC236}">
                <a16:creationId xmlns:a16="http://schemas.microsoft.com/office/drawing/2014/main" id="{C8E22F08-C861-EEF4-FCDC-641A34872F99}"/>
              </a:ext>
            </a:extLst>
          </p:cNvPr>
          <p:cNvSpPr/>
          <p:nvPr/>
        </p:nvSpPr>
        <p:spPr>
          <a:xfrm>
            <a:off x="2254207" y="6155949"/>
            <a:ext cx="553235" cy="4934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582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A56A9E-28FD-8529-0D23-43148AF24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030" y="543621"/>
            <a:ext cx="2934221" cy="476373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922" y="1141278"/>
            <a:ext cx="3371064" cy="2658867"/>
          </a:xfrm>
          <a:prstGeom prst="rect">
            <a:avLst/>
          </a:prstGeom>
        </p:spPr>
      </p:pic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38FBE71B-DCA1-80B4-3F63-DC8E6B122A6E}"/>
              </a:ext>
            </a:extLst>
          </p:cNvPr>
          <p:cNvCxnSpPr/>
          <p:nvPr/>
        </p:nvCxnSpPr>
        <p:spPr>
          <a:xfrm>
            <a:off x="0" y="424873"/>
            <a:ext cx="12192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9A3C988-406E-82DA-58FD-BD4176017669}"/>
              </a:ext>
            </a:extLst>
          </p:cNvPr>
          <p:cNvSpPr txBox="1"/>
          <p:nvPr/>
        </p:nvSpPr>
        <p:spPr>
          <a:xfrm>
            <a:off x="135467" y="8113"/>
            <a:ext cx="3556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R</a:t>
            </a:r>
            <a:r>
              <a:rPr kumimoji="1" lang="ja-JP" altLang="en-US" sz="200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のインストール</a:t>
            </a:r>
            <a:r>
              <a:rPr kumimoji="1" lang="en-US" altLang="ja-JP" sz="2000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_Win</a:t>
            </a:r>
            <a:endParaRPr kumimoji="1" lang="ja-JP" altLang="en-US" sz="2000" dirty="0"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</p:txBody>
      </p:sp>
      <p:sp>
        <p:nvSpPr>
          <p:cNvPr id="18" name="円/楕円 22">
            <a:extLst>
              <a:ext uri="{FF2B5EF4-FFF2-40B4-BE49-F238E27FC236}">
                <a16:creationId xmlns:a16="http://schemas.microsoft.com/office/drawing/2014/main" id="{A3E1A0B5-4F9A-E0A1-A248-573EDA4048A3}"/>
              </a:ext>
            </a:extLst>
          </p:cNvPr>
          <p:cNvSpPr/>
          <p:nvPr/>
        </p:nvSpPr>
        <p:spPr>
          <a:xfrm>
            <a:off x="6302419" y="3371976"/>
            <a:ext cx="553235" cy="4934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>
            <a:extLst>
              <a:ext uri="{FF2B5EF4-FFF2-40B4-BE49-F238E27FC236}">
                <a16:creationId xmlns:a16="http://schemas.microsoft.com/office/drawing/2014/main" id="{9C778267-C53C-01CB-5772-D7C509F238C7}"/>
              </a:ext>
            </a:extLst>
          </p:cNvPr>
          <p:cNvSpPr/>
          <p:nvPr/>
        </p:nvSpPr>
        <p:spPr>
          <a:xfrm>
            <a:off x="8708040" y="891366"/>
            <a:ext cx="1258541" cy="2467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右矢印 29">
            <a:extLst>
              <a:ext uri="{FF2B5EF4-FFF2-40B4-BE49-F238E27FC236}">
                <a16:creationId xmlns:a16="http://schemas.microsoft.com/office/drawing/2014/main" id="{5F1FD486-A2D1-5CCF-C12F-3E9E29C38B54}"/>
              </a:ext>
            </a:extLst>
          </p:cNvPr>
          <p:cNvSpPr/>
          <p:nvPr/>
        </p:nvSpPr>
        <p:spPr>
          <a:xfrm>
            <a:off x="3672517" y="1908706"/>
            <a:ext cx="562405" cy="493484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D7BD8E9-8A28-0934-689A-4568FCBC9263}"/>
              </a:ext>
            </a:extLst>
          </p:cNvPr>
          <p:cNvSpPr txBox="1"/>
          <p:nvPr/>
        </p:nvSpPr>
        <p:spPr>
          <a:xfrm>
            <a:off x="795536" y="741828"/>
            <a:ext cx="2235955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kumimoji="1" lang="ja-JP" altLang="en-US" dirty="0">
                <a:latin typeface="Century" panose="02040604050505020304" pitchFamily="18" charset="0"/>
                <a:ea typeface="Hiragino Maru Gothic Pro W4" panose="020F0400000000000000" pitchFamily="34" charset="-128"/>
              </a:rPr>
              <a:t>追加タスクの選択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1707F07-C567-93A7-A5C7-3E9C023900B4}"/>
              </a:ext>
            </a:extLst>
          </p:cNvPr>
          <p:cNvSpPr txBox="1"/>
          <p:nvPr/>
        </p:nvSpPr>
        <p:spPr>
          <a:xfrm>
            <a:off x="7904507" y="5426104"/>
            <a:ext cx="3595889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dirty="0">
                <a:latin typeface="Century" panose="02040604050505020304" pitchFamily="18" charset="0"/>
                <a:ea typeface="Hiragino Maru Gothic Pro W4" panose="020F0400000000000000" pitchFamily="34" charset="-128"/>
              </a:rPr>
              <a:t>インストールが完了すると</a:t>
            </a:r>
            <a:r>
              <a:rPr lang="en-US" altLang="ja-JP" dirty="0">
                <a:latin typeface="Century" panose="02040604050505020304" pitchFamily="18" charset="0"/>
                <a:ea typeface="Hiragino Maru Gothic Pro W4" panose="020F0400000000000000" pitchFamily="34" charset="-128"/>
              </a:rPr>
              <a:t>Windows</a:t>
            </a:r>
            <a:r>
              <a:rPr lang="ja-JP" altLang="en-US" dirty="0">
                <a:latin typeface="Century" panose="02040604050505020304" pitchFamily="18" charset="0"/>
                <a:ea typeface="Hiragino Maru Gothic Pro W4" panose="020F0400000000000000" pitchFamily="34" charset="-128"/>
              </a:rPr>
              <a:t>メニューに追加されます。</a:t>
            </a:r>
            <a:endParaRPr kumimoji="1" lang="ja-JP" altLang="en-US" dirty="0">
              <a:latin typeface="Century" panose="02040604050505020304" pitchFamily="18" charset="0"/>
              <a:ea typeface="Hiragino Maru Gothic Pro W4" panose="020F0400000000000000" pitchFamily="34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891" y="1163295"/>
            <a:ext cx="3233614" cy="2532348"/>
          </a:xfrm>
          <a:prstGeom prst="rect">
            <a:avLst/>
          </a:prstGeom>
        </p:spPr>
      </p:pic>
      <p:sp>
        <p:nvSpPr>
          <p:cNvPr id="14" name="円/楕円 22">
            <a:extLst>
              <a:ext uri="{FF2B5EF4-FFF2-40B4-BE49-F238E27FC236}">
                <a16:creationId xmlns:a16="http://schemas.microsoft.com/office/drawing/2014/main" id="{17B68136-82E2-E4CF-C42D-FBF3777362AB}"/>
              </a:ext>
            </a:extLst>
          </p:cNvPr>
          <p:cNvSpPr/>
          <p:nvPr/>
        </p:nvSpPr>
        <p:spPr>
          <a:xfrm>
            <a:off x="2238166" y="3306661"/>
            <a:ext cx="553235" cy="4934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0483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3E544-5E63-C85C-05E7-50996A961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DEF0BC1F-0AF4-1891-CAA4-E4FB0C517804}"/>
              </a:ext>
            </a:extLst>
          </p:cNvPr>
          <p:cNvCxnSpPr/>
          <p:nvPr/>
        </p:nvCxnSpPr>
        <p:spPr>
          <a:xfrm>
            <a:off x="0" y="424873"/>
            <a:ext cx="12192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727BF3C-C473-35B4-704C-27492E86B99F}"/>
              </a:ext>
            </a:extLst>
          </p:cNvPr>
          <p:cNvSpPr txBox="1"/>
          <p:nvPr/>
        </p:nvSpPr>
        <p:spPr>
          <a:xfrm>
            <a:off x="135465" y="8113"/>
            <a:ext cx="4933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RStudio</a:t>
            </a:r>
            <a:r>
              <a:rPr kumimoji="1" lang="ja-JP" altLang="en-US" sz="200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のダウンロード</a:t>
            </a:r>
            <a:r>
              <a:rPr kumimoji="1" lang="en-US" altLang="ja-JP" sz="2000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_Mac &amp; Win</a:t>
            </a:r>
            <a:endParaRPr kumimoji="1" lang="ja-JP" altLang="en-US" sz="2000" dirty="0"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99E4604-74C3-7508-7129-804999BC399F}"/>
              </a:ext>
            </a:extLst>
          </p:cNvPr>
          <p:cNvSpPr txBox="1"/>
          <p:nvPr/>
        </p:nvSpPr>
        <p:spPr>
          <a:xfrm>
            <a:off x="2206797" y="1144811"/>
            <a:ext cx="3020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err="1">
                <a:latin typeface="Century" panose="02040604050505020304" pitchFamily="18" charset="0"/>
                <a:ea typeface="Hiragino Maru Gothic Pro W4" panose="020F0400000000000000" pitchFamily="34" charset="-128"/>
              </a:rPr>
              <a:t>Rstudio</a:t>
            </a:r>
            <a:r>
              <a:rPr kumimoji="1" lang="en-US" altLang="ja-JP" sz="3600" dirty="0">
                <a:latin typeface="Century" panose="02040604050505020304" pitchFamily="18" charset="0"/>
                <a:ea typeface="Hiragino Maru Gothic Pro W4" panose="020F0400000000000000" pitchFamily="34" charset="-128"/>
              </a:rPr>
              <a:t> </a:t>
            </a:r>
            <a:r>
              <a:rPr kumimoji="1" lang="ja-JP" altLang="en-US" sz="3600" dirty="0">
                <a:latin typeface="Century" panose="02040604050505020304" pitchFamily="18" charset="0"/>
                <a:ea typeface="Hiragino Maru Gothic Pro W4" panose="020F0400000000000000" pitchFamily="34" charset="-128"/>
              </a:rPr>
              <a:t>とは</a:t>
            </a:r>
          </a:p>
        </p:txBody>
      </p:sp>
      <p:pic>
        <p:nvPicPr>
          <p:cNvPr id="3" name="図 2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49A6F35-9AFF-384B-BD70-60781C0FB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21" y="441524"/>
            <a:ext cx="1915076" cy="1749983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3BF1E08-3E0A-397C-1B9A-1135B2D1E0F0}"/>
              </a:ext>
            </a:extLst>
          </p:cNvPr>
          <p:cNvSpPr txBox="1"/>
          <p:nvPr/>
        </p:nvSpPr>
        <p:spPr>
          <a:xfrm>
            <a:off x="603665" y="2208157"/>
            <a:ext cx="1118044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Century" panose="02040604050505020304" pitchFamily="18" charset="0"/>
                <a:ea typeface="Hiragino Maru Gothic Pro W4" panose="020F0400000000000000" pitchFamily="34" charset="-128"/>
              </a:rPr>
              <a:t>・</a:t>
            </a:r>
            <a:r>
              <a:rPr kumimoji="1" lang="en-US" altLang="ja-JP" sz="2800" dirty="0">
                <a:latin typeface="Century" panose="02040604050505020304" pitchFamily="18" charset="0"/>
                <a:ea typeface="Hiragino Maru Gothic Pro W4" panose="020F0400000000000000" pitchFamily="34" charset="-128"/>
              </a:rPr>
              <a:t>R</a:t>
            </a:r>
            <a:r>
              <a:rPr kumimoji="1" lang="ja-JP" altLang="en-US" sz="2800" dirty="0">
                <a:latin typeface="Century" panose="02040604050505020304" pitchFamily="18" charset="0"/>
                <a:ea typeface="Hiragino Maru Gothic Pro W4" panose="020F0400000000000000" pitchFamily="34" charset="-128"/>
              </a:rPr>
              <a:t>を使うための総合開発環境</a:t>
            </a:r>
            <a:endParaRPr kumimoji="1" lang="en-US" altLang="ja-JP" sz="2800" dirty="0">
              <a:latin typeface="Century" panose="02040604050505020304" pitchFamily="18" charset="0"/>
              <a:ea typeface="Hiragino Maru Gothic Pro W4" panose="020F0400000000000000" pitchFamily="34" charset="-128"/>
            </a:endParaRPr>
          </a:p>
          <a:p>
            <a:endParaRPr kumimoji="1" lang="en-US" altLang="ja-JP" sz="1400" dirty="0">
              <a:latin typeface="Century" panose="02040604050505020304" pitchFamily="18" charset="0"/>
              <a:ea typeface="Hiragino Maru Gothic Pro W4" panose="020F0400000000000000" pitchFamily="34" charset="-128"/>
            </a:endParaRPr>
          </a:p>
          <a:p>
            <a:r>
              <a:rPr kumimoji="1" lang="ja-JP" altLang="en-US" sz="2800" dirty="0">
                <a:latin typeface="Century" panose="02040604050505020304" pitchFamily="18" charset="0"/>
                <a:ea typeface="Hiragino Maru Gothic Pro W4" panose="020F0400000000000000" pitchFamily="34" charset="-128"/>
              </a:rPr>
              <a:t>・無料</a:t>
            </a:r>
            <a:endParaRPr kumimoji="1" lang="en-US" altLang="ja-JP" sz="2800" dirty="0">
              <a:latin typeface="Century" panose="02040604050505020304" pitchFamily="18" charset="0"/>
              <a:ea typeface="Hiragino Maru Gothic Pro W4" panose="020F0400000000000000" pitchFamily="34" charset="-128"/>
            </a:endParaRPr>
          </a:p>
          <a:p>
            <a:endParaRPr kumimoji="1" lang="en-US" altLang="ja-JP" sz="1400" dirty="0">
              <a:latin typeface="Century" panose="02040604050505020304" pitchFamily="18" charset="0"/>
              <a:ea typeface="Hiragino Maru Gothic Pro W4" panose="020F0400000000000000" pitchFamily="34" charset="-128"/>
            </a:endParaRPr>
          </a:p>
          <a:p>
            <a:r>
              <a:rPr lang="ja-JP" altLang="en-US" sz="2800" dirty="0">
                <a:latin typeface="Century" panose="02040604050505020304" pitchFamily="18" charset="0"/>
                <a:ea typeface="Hiragino Maru Gothic Pro W4" panose="020F0400000000000000" pitchFamily="34" charset="-128"/>
              </a:rPr>
              <a:t>・</a:t>
            </a:r>
            <a:r>
              <a:rPr lang="en-US" altLang="ja-JP" sz="2800" dirty="0">
                <a:latin typeface="Century" panose="02040604050505020304" pitchFamily="18" charset="0"/>
                <a:ea typeface="Hiragino Maru Gothic Pro W4" panose="020F0400000000000000" pitchFamily="34" charset="-128"/>
              </a:rPr>
              <a:t>R</a:t>
            </a:r>
            <a:r>
              <a:rPr lang="ja-JP" altLang="en-US" sz="2800" dirty="0">
                <a:latin typeface="Century" panose="02040604050505020304" pitchFamily="18" charset="0"/>
                <a:ea typeface="Hiragino Maru Gothic Pro W4" panose="020F0400000000000000" pitchFamily="34" charset="-128"/>
              </a:rPr>
              <a:t>に関する様々な要素を管理することができるソフト</a:t>
            </a:r>
            <a:endParaRPr lang="en-US" altLang="ja-JP" sz="2800" dirty="0">
              <a:latin typeface="Century" panose="02040604050505020304" pitchFamily="18" charset="0"/>
              <a:ea typeface="Hiragino Maru Gothic Pro W4" panose="020F0400000000000000" pitchFamily="34" charset="-128"/>
            </a:endParaRPr>
          </a:p>
          <a:p>
            <a:endParaRPr kumimoji="1" lang="en-US" altLang="ja-JP" sz="1400" dirty="0">
              <a:latin typeface="Century" panose="02040604050505020304" pitchFamily="18" charset="0"/>
              <a:ea typeface="Hiragino Maru Gothic Pro W4" panose="020F0400000000000000" pitchFamily="34" charset="-128"/>
            </a:endParaRPr>
          </a:p>
          <a:p>
            <a:r>
              <a:rPr kumimoji="1" lang="ja-JP" altLang="en-US" sz="2800" dirty="0">
                <a:latin typeface="Century" panose="02040604050505020304" pitchFamily="18" charset="0"/>
                <a:ea typeface="Hiragino Maru Gothic Pro W4" panose="020F0400000000000000" pitchFamily="34" charset="-128"/>
              </a:rPr>
              <a:t>・</a:t>
            </a:r>
            <a:r>
              <a:rPr kumimoji="1" lang="en-US" altLang="ja-JP" sz="2800" dirty="0" err="1" smtClean="0">
                <a:latin typeface="Century" panose="02040604050505020304" pitchFamily="18" charset="0"/>
                <a:ea typeface="Hiragino Maru Gothic Pro W4" panose="020F0400000000000000" pitchFamily="34" charset="-128"/>
              </a:rPr>
              <a:t>Rstudio</a:t>
            </a:r>
            <a:r>
              <a:rPr kumimoji="1" lang="ja-JP" altLang="en-US" sz="2800" dirty="0" err="1" smtClean="0">
                <a:latin typeface="Century" panose="02040604050505020304" pitchFamily="18" charset="0"/>
                <a:ea typeface="Hiragino Maru Gothic Pro W4" panose="020F0400000000000000" pitchFamily="34" charset="-128"/>
              </a:rPr>
              <a:t>には</a:t>
            </a:r>
            <a:r>
              <a:rPr kumimoji="1" lang="en-US" altLang="ja-JP" sz="2800" dirty="0" smtClean="0">
                <a:latin typeface="Century" panose="02040604050505020304" pitchFamily="18" charset="0"/>
                <a:ea typeface="Hiragino Maru Gothic Pro W4" panose="020F0400000000000000" pitchFamily="34" charset="-128"/>
              </a:rPr>
              <a:t> </a:t>
            </a:r>
            <a:r>
              <a:rPr kumimoji="1" lang="en-US" altLang="ja-JP" sz="2800" dirty="0">
                <a:latin typeface="Century" panose="02040604050505020304" pitchFamily="18" charset="0"/>
                <a:ea typeface="Hiragino Maru Gothic Pro W4" panose="020F0400000000000000" pitchFamily="34" charset="-128"/>
              </a:rPr>
              <a:t>R</a:t>
            </a:r>
            <a:r>
              <a:rPr kumimoji="1" lang="ja-JP" altLang="en-US" sz="2800" dirty="0">
                <a:latin typeface="Century" panose="02040604050505020304" pitchFamily="18" charset="0"/>
                <a:ea typeface="Hiragino Maru Gothic Pro W4" panose="020F0400000000000000" pitchFamily="34" charset="-128"/>
              </a:rPr>
              <a:t>を便利に使うための機能が豊富に用意されている</a:t>
            </a:r>
            <a:endParaRPr kumimoji="1" lang="en-US" altLang="ja-JP" sz="2800" dirty="0">
              <a:latin typeface="Century" panose="02040604050505020304" pitchFamily="18" charset="0"/>
              <a:ea typeface="Hiragino Maru Gothic Pro W4" panose="020F0400000000000000" pitchFamily="34" charset="-128"/>
            </a:endParaRPr>
          </a:p>
          <a:p>
            <a:endParaRPr kumimoji="1" lang="en-US" altLang="ja-JP" sz="1400" dirty="0">
              <a:latin typeface="Century" panose="02040604050505020304" pitchFamily="18" charset="0"/>
              <a:ea typeface="Hiragino Maru Gothic Pro W4" panose="020F0400000000000000" pitchFamily="34" charset="-128"/>
            </a:endParaRPr>
          </a:p>
          <a:p>
            <a:r>
              <a:rPr kumimoji="1" lang="ja-JP" altLang="en-US" sz="2800" dirty="0">
                <a:latin typeface="Century" panose="02040604050505020304" pitchFamily="18" charset="0"/>
                <a:ea typeface="Hiragino Maru Gothic Pro W4" panose="020F0400000000000000" pitchFamily="34" charset="-128"/>
              </a:rPr>
              <a:t>・統計解析の作業を効率的に行うことができる</a:t>
            </a:r>
            <a:endParaRPr kumimoji="1" lang="en-US" altLang="ja-JP" sz="2800" dirty="0">
              <a:latin typeface="Century" panose="02040604050505020304" pitchFamily="18" charset="0"/>
              <a:ea typeface="Hiragino Maru Gothic Pro W4" panose="020F0400000000000000" pitchFamily="34" charset="-128"/>
            </a:endParaRPr>
          </a:p>
          <a:p>
            <a:endParaRPr kumimoji="1" lang="en-US" altLang="ja-JP" sz="1400" dirty="0">
              <a:latin typeface="Century" panose="02040604050505020304" pitchFamily="18" charset="0"/>
              <a:ea typeface="Hiragino Maru Gothic Pro W4" panose="020F0400000000000000" pitchFamily="34" charset="-128"/>
            </a:endParaRPr>
          </a:p>
          <a:p>
            <a:r>
              <a:rPr lang="en-US" altLang="ja-JP" sz="2400" dirty="0">
                <a:solidFill>
                  <a:srgbClr val="FF0000"/>
                </a:solidFill>
                <a:latin typeface="Century" panose="02040604050505020304" pitchFamily="18" charset="0"/>
                <a:ea typeface="Hiragino Maru Gothic Pro W4" panose="020F0400000000000000" pitchFamily="34" charset="-128"/>
              </a:rPr>
              <a:t>※</a:t>
            </a:r>
            <a:r>
              <a:rPr lang="en-US" altLang="ja-JP" sz="2400" dirty="0" err="1">
                <a:solidFill>
                  <a:srgbClr val="FF0000"/>
                </a:solidFill>
                <a:latin typeface="Century" panose="02040604050505020304" pitchFamily="18" charset="0"/>
                <a:ea typeface="Hiragino Maru Gothic Pro W4" panose="020F0400000000000000" pitchFamily="34" charset="-128"/>
              </a:rPr>
              <a:t>Rstudio</a:t>
            </a:r>
            <a:r>
              <a:rPr lang="ja-JP" altLang="en-US" sz="2400" dirty="0">
                <a:solidFill>
                  <a:srgbClr val="FF0000"/>
                </a:solidFill>
                <a:latin typeface="Century" panose="02040604050505020304" pitchFamily="18" charset="0"/>
                <a:ea typeface="Hiragino Maru Gothic Pro W4" panose="020F0400000000000000" pitchFamily="34" charset="-128"/>
              </a:rPr>
              <a:t>は</a:t>
            </a:r>
            <a:r>
              <a:rPr lang="en-US" altLang="ja-JP" sz="2400" dirty="0">
                <a:solidFill>
                  <a:srgbClr val="FF0000"/>
                </a:solidFill>
                <a:latin typeface="Century" panose="02040604050505020304" pitchFamily="18" charset="0"/>
                <a:ea typeface="Hiragino Maru Gothic Pro W4" panose="020F0400000000000000" pitchFamily="34" charset="-128"/>
              </a:rPr>
              <a:t>R</a:t>
            </a:r>
            <a:r>
              <a:rPr lang="ja-JP" altLang="en-US" sz="2400" dirty="0">
                <a:solidFill>
                  <a:srgbClr val="FF0000"/>
                </a:solidFill>
                <a:latin typeface="Century" panose="02040604050505020304" pitchFamily="18" charset="0"/>
                <a:ea typeface="Hiragino Maru Gothic Pro W4" panose="020F0400000000000000" pitchFamily="34" charset="-128"/>
              </a:rPr>
              <a:t>の計算機能を利用するため、</a:t>
            </a:r>
            <a:endParaRPr lang="en-US" altLang="ja-JP" sz="2400" dirty="0">
              <a:solidFill>
                <a:srgbClr val="FF0000"/>
              </a:solidFill>
              <a:latin typeface="Century" panose="02040604050505020304" pitchFamily="18" charset="0"/>
              <a:ea typeface="Hiragino Maru Gothic Pro W4" panose="020F0400000000000000" pitchFamily="34" charset="-128"/>
            </a:endParaRPr>
          </a:p>
          <a:p>
            <a:r>
              <a:rPr lang="ja-JP" altLang="en-US" sz="2400" dirty="0">
                <a:solidFill>
                  <a:srgbClr val="FF0000"/>
                </a:solidFill>
                <a:latin typeface="Century" panose="02040604050505020304" pitchFamily="18" charset="0"/>
                <a:ea typeface="Hiragino Maru Gothic Pro W4" panose="020F0400000000000000" pitchFamily="34" charset="-128"/>
              </a:rPr>
              <a:t> 「</a:t>
            </a:r>
            <a:r>
              <a:rPr lang="en-US" altLang="ja-JP" sz="2400" dirty="0">
                <a:solidFill>
                  <a:srgbClr val="FF0000"/>
                </a:solidFill>
                <a:latin typeface="Century" panose="02040604050505020304" pitchFamily="18" charset="0"/>
                <a:ea typeface="Hiragino Maru Gothic Pro W4" panose="020F0400000000000000" pitchFamily="34" charset="-128"/>
              </a:rPr>
              <a:t>R</a:t>
            </a:r>
            <a:r>
              <a:rPr lang="ja-JP" altLang="en-US" sz="2400" dirty="0">
                <a:solidFill>
                  <a:srgbClr val="FF0000"/>
                </a:solidFill>
                <a:latin typeface="Century" panose="02040604050505020304" pitchFamily="18" charset="0"/>
                <a:ea typeface="Hiragino Maru Gothic Pro W4" panose="020F0400000000000000" pitchFamily="34" charset="-128"/>
              </a:rPr>
              <a:t>」と「</a:t>
            </a:r>
            <a:r>
              <a:rPr lang="en-US" altLang="ja-JP" sz="2400" dirty="0" err="1">
                <a:solidFill>
                  <a:srgbClr val="FF0000"/>
                </a:solidFill>
                <a:latin typeface="Century" panose="02040604050505020304" pitchFamily="18" charset="0"/>
                <a:ea typeface="Hiragino Maru Gothic Pro W4" panose="020F0400000000000000" pitchFamily="34" charset="-128"/>
              </a:rPr>
              <a:t>Rstudio</a:t>
            </a:r>
            <a:r>
              <a:rPr lang="ja-JP" altLang="en-US" sz="2400" dirty="0">
                <a:solidFill>
                  <a:srgbClr val="FF0000"/>
                </a:solidFill>
                <a:latin typeface="Century" panose="02040604050505020304" pitchFamily="18" charset="0"/>
                <a:ea typeface="Hiragino Maru Gothic Pro W4" panose="020F0400000000000000" pitchFamily="34" charset="-128"/>
              </a:rPr>
              <a:t>」の両方をインストールする必要があります。</a:t>
            </a:r>
            <a:endParaRPr lang="en-US" altLang="ja-JP" sz="2400" dirty="0">
              <a:latin typeface="Century" panose="02040604050505020304" pitchFamily="18" charset="0"/>
              <a:ea typeface="Hiragino Maru Gothic Pro W4" panose="020F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4983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B4AFA-3E3E-D1DF-DE98-73A88CA8E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1A3701C9-47E8-1695-8624-ED474602F03A}"/>
              </a:ext>
            </a:extLst>
          </p:cNvPr>
          <p:cNvCxnSpPr/>
          <p:nvPr/>
        </p:nvCxnSpPr>
        <p:spPr>
          <a:xfrm>
            <a:off x="0" y="424873"/>
            <a:ext cx="12192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A74026C-F755-E98F-3645-66420023566D}"/>
              </a:ext>
            </a:extLst>
          </p:cNvPr>
          <p:cNvSpPr txBox="1"/>
          <p:nvPr/>
        </p:nvSpPr>
        <p:spPr>
          <a:xfrm>
            <a:off x="135465" y="8113"/>
            <a:ext cx="4933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RStudio</a:t>
            </a:r>
            <a:r>
              <a:rPr kumimoji="1" lang="ja-JP" altLang="en-US" sz="200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のダウンロード</a:t>
            </a:r>
            <a:r>
              <a:rPr kumimoji="1" lang="en-US" altLang="ja-JP" sz="2000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_Mac &amp; Win</a:t>
            </a:r>
            <a:endParaRPr kumimoji="1" lang="ja-JP" altLang="en-US" sz="2000" dirty="0"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3F6B494-96A0-6316-F058-579BA16D0C5D}"/>
              </a:ext>
            </a:extLst>
          </p:cNvPr>
          <p:cNvSpPr txBox="1"/>
          <p:nvPr/>
        </p:nvSpPr>
        <p:spPr>
          <a:xfrm>
            <a:off x="1358097" y="1539095"/>
            <a:ext cx="9159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ダウンロードサイト　</a:t>
            </a:r>
            <a:r>
              <a:rPr kumimoji="1" lang="en" altLang="ja-JP" sz="2400" dirty="0">
                <a:latin typeface="Century" panose="02040604050505020304" pitchFamily="18" charset="0"/>
                <a:ea typeface="Hiragino Maru Gothic Pro W4" panose="020F0400000000000000" pitchFamily="34" charset="-128"/>
              </a:rPr>
              <a:t>https://</a:t>
            </a:r>
            <a:r>
              <a:rPr kumimoji="1" lang="en" altLang="ja-JP" sz="2400" dirty="0" err="1">
                <a:latin typeface="Century" panose="02040604050505020304" pitchFamily="18" charset="0"/>
                <a:ea typeface="Hiragino Maru Gothic Pro W4" panose="020F0400000000000000" pitchFamily="34" charset="-128"/>
              </a:rPr>
              <a:t>posit.co</a:t>
            </a:r>
            <a:r>
              <a:rPr kumimoji="1" lang="en" altLang="ja-JP" sz="2400" dirty="0">
                <a:latin typeface="Century" panose="02040604050505020304" pitchFamily="18" charset="0"/>
                <a:ea typeface="Hiragino Maru Gothic Pro W4" panose="020F0400000000000000" pitchFamily="34" charset="-128"/>
              </a:rPr>
              <a:t>/download/</a:t>
            </a:r>
            <a:r>
              <a:rPr kumimoji="1" lang="en" altLang="ja-JP" sz="2400" dirty="0" err="1">
                <a:latin typeface="Century" panose="02040604050505020304" pitchFamily="18" charset="0"/>
                <a:ea typeface="Hiragino Maru Gothic Pro W4" panose="020F0400000000000000" pitchFamily="34" charset="-128"/>
              </a:rPr>
              <a:t>rstudio</a:t>
            </a:r>
            <a:r>
              <a:rPr kumimoji="1" lang="en" altLang="ja-JP" sz="2400" dirty="0">
                <a:latin typeface="Century" panose="02040604050505020304" pitchFamily="18" charset="0"/>
                <a:ea typeface="Hiragino Maru Gothic Pro W4" panose="020F0400000000000000" pitchFamily="34" charset="-128"/>
              </a:rPr>
              <a:t>-desktop/</a:t>
            </a:r>
            <a:endParaRPr kumimoji="1" lang="ja-JP" altLang="en-US" sz="2400" dirty="0">
              <a:latin typeface="Century" panose="02040604050505020304" pitchFamily="18" charset="0"/>
              <a:ea typeface="Hiragino Maru Gothic Pro W4" panose="020F0400000000000000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1ABC2BB-A781-8B57-8F5F-C598B93749F2}"/>
              </a:ext>
            </a:extLst>
          </p:cNvPr>
          <p:cNvSpPr txBox="1"/>
          <p:nvPr/>
        </p:nvSpPr>
        <p:spPr>
          <a:xfrm>
            <a:off x="568305" y="780045"/>
            <a:ext cx="11623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>
                <a:latin typeface="Century" panose="02040604050505020304" pitchFamily="18" charset="0"/>
                <a:ea typeface="Hiragino Maru Gothic Pro W4" panose="020F0400000000000000" pitchFamily="34" charset="-128"/>
              </a:rPr>
              <a:t>Rstudio</a:t>
            </a:r>
            <a:r>
              <a:rPr kumimoji="1" lang="en-US" altLang="ja-JP" sz="2800" dirty="0">
                <a:latin typeface="Century" panose="02040604050505020304" pitchFamily="18" charset="0"/>
                <a:ea typeface="Hiragino Maru Gothic Pro W4" panose="020F0400000000000000" pitchFamily="34" charset="-128"/>
              </a:rPr>
              <a:t> </a:t>
            </a:r>
            <a:r>
              <a:rPr kumimoji="1" lang="ja-JP" altLang="en-US" sz="2800" dirty="0">
                <a:latin typeface="Century" panose="02040604050505020304" pitchFamily="18" charset="0"/>
                <a:ea typeface="Hiragino Maru Gothic Pro W4" panose="020F0400000000000000" pitchFamily="34" charset="-128"/>
              </a:rPr>
              <a:t>はなくてもよいですが，コードの書き換えや保存に便利です．</a:t>
            </a:r>
          </a:p>
        </p:txBody>
      </p:sp>
      <p:pic>
        <p:nvPicPr>
          <p:cNvPr id="4" name="図 3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8000DE2-7E1F-79CC-16DE-648C06FAE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79" y="2403484"/>
            <a:ext cx="4904260" cy="402964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E9831AE-7314-B02B-0446-368AD30EDA70}"/>
              </a:ext>
            </a:extLst>
          </p:cNvPr>
          <p:cNvSpPr txBox="1"/>
          <p:nvPr/>
        </p:nvSpPr>
        <p:spPr>
          <a:xfrm>
            <a:off x="568958" y="4002806"/>
            <a:ext cx="5285421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Century" panose="02040604050505020304" pitchFamily="18" charset="0"/>
                <a:ea typeface="Hiragino Maru Gothic Pro W4" panose="020F0400000000000000" pitchFamily="34" charset="-128"/>
              </a:rPr>
              <a:t>R</a:t>
            </a:r>
            <a:r>
              <a:rPr lang="ja-JP" altLang="en-US" sz="2400">
                <a:latin typeface="Century" panose="02040604050505020304" pitchFamily="18" charset="0"/>
                <a:ea typeface="Hiragino Maru Gothic Pro W4" panose="020F0400000000000000" pitchFamily="34" charset="-128"/>
              </a:rPr>
              <a:t>をインストールしたあとに，</a:t>
            </a:r>
            <a:endParaRPr lang="en-US" altLang="ja-JP" sz="2400" dirty="0">
              <a:latin typeface="Century" panose="02040604050505020304" pitchFamily="18" charset="0"/>
              <a:ea typeface="Hiragino Maru Gothic Pro W4" panose="020F0400000000000000" pitchFamily="34" charset="-128"/>
            </a:endParaRPr>
          </a:p>
          <a:p>
            <a:r>
              <a:rPr lang="en-US" altLang="ja-JP" sz="2400" dirty="0" err="1">
                <a:latin typeface="Century" panose="02040604050505020304" pitchFamily="18" charset="0"/>
                <a:ea typeface="Hiragino Maru Gothic Pro W4" panose="020F0400000000000000" pitchFamily="34" charset="-128"/>
              </a:rPr>
              <a:t>Rstudio</a:t>
            </a:r>
            <a:r>
              <a:rPr lang="ja-JP" altLang="en-US" sz="2400">
                <a:latin typeface="Century" panose="02040604050505020304" pitchFamily="18" charset="0"/>
                <a:ea typeface="Hiragino Maru Gothic Pro W4" panose="020F0400000000000000" pitchFamily="34" charset="-128"/>
              </a:rPr>
              <a:t>をインストールしてください</a:t>
            </a:r>
            <a:endParaRPr kumimoji="1" lang="ja-JP" altLang="en-US" sz="2400">
              <a:latin typeface="Century" panose="02040604050505020304" pitchFamily="18" charset="0"/>
              <a:ea typeface="Hiragino Maru Gothic Pro W4" panose="020F0400000000000000" pitchFamily="34" charset="-128"/>
            </a:endParaRPr>
          </a:p>
        </p:txBody>
      </p:sp>
      <p:pic>
        <p:nvPicPr>
          <p:cNvPr id="8" name="図 7" descr="テーブ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1FAF0C2-3A69-0CBE-2B07-4323BDD1B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403484"/>
            <a:ext cx="4904260" cy="4029643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6B83159-AA77-6317-F1A3-49345F3888D0}"/>
              </a:ext>
            </a:extLst>
          </p:cNvPr>
          <p:cNvSpPr txBox="1"/>
          <p:nvPr/>
        </p:nvSpPr>
        <p:spPr>
          <a:xfrm>
            <a:off x="6096000" y="4002805"/>
            <a:ext cx="5145768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Century" panose="02040604050505020304" pitchFamily="18" charset="0"/>
                <a:ea typeface="Hiragino Maru Gothic Pro W4" panose="020F0400000000000000" pitchFamily="34" charset="-128"/>
              </a:rPr>
              <a:t>Mac</a:t>
            </a:r>
            <a:r>
              <a:rPr kumimoji="1" lang="ja-JP" altLang="en-US" sz="2400" dirty="0">
                <a:latin typeface="Century" panose="02040604050505020304" pitchFamily="18" charset="0"/>
                <a:ea typeface="Hiragino Maru Gothic Pro W4" panose="020F0400000000000000" pitchFamily="34" charset="-128"/>
              </a:rPr>
              <a:t>用と</a:t>
            </a:r>
            <a:r>
              <a:rPr kumimoji="1" lang="en-US" altLang="ja-JP" sz="2400" dirty="0">
                <a:latin typeface="Century" panose="02040604050505020304" pitchFamily="18" charset="0"/>
                <a:ea typeface="Hiragino Maru Gothic Pro W4" panose="020F0400000000000000" pitchFamily="34" charset="-128"/>
              </a:rPr>
              <a:t>Windows</a:t>
            </a:r>
            <a:r>
              <a:rPr kumimoji="1" lang="ja-JP" altLang="en-US" sz="2400" dirty="0">
                <a:latin typeface="Century" panose="02040604050505020304" pitchFamily="18" charset="0"/>
                <a:ea typeface="Hiragino Maru Gothic Pro W4" panose="020F0400000000000000" pitchFamily="34" charset="-128"/>
              </a:rPr>
              <a:t>用のインストーラ</a:t>
            </a:r>
            <a:endParaRPr kumimoji="1" lang="en-US" altLang="ja-JP" sz="2400" dirty="0">
              <a:latin typeface="Century" panose="02040604050505020304" pitchFamily="18" charset="0"/>
              <a:ea typeface="Hiragino Maru Gothic Pro W4" panose="020F0400000000000000" pitchFamily="34" charset="-128"/>
            </a:endParaRPr>
          </a:p>
          <a:p>
            <a:r>
              <a:rPr lang="ja-JP" altLang="en-US" sz="2400" dirty="0">
                <a:latin typeface="Century" panose="02040604050505020304" pitchFamily="18" charset="0"/>
                <a:ea typeface="Hiragino Maru Gothic Pro W4" panose="020F0400000000000000" pitchFamily="34" charset="-128"/>
              </a:rPr>
              <a:t>があります．</a:t>
            </a:r>
            <a:endParaRPr kumimoji="1" lang="ja-JP" altLang="en-US" sz="2400" dirty="0">
              <a:latin typeface="Century" panose="02040604050505020304" pitchFamily="18" charset="0"/>
              <a:ea typeface="Hiragino Maru Gothic Pro W4" panose="020F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5609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9E6A6-EE9F-F1AD-93EF-70487281F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1FA622C7-4325-8735-D8FF-E0D6D24442D1}"/>
              </a:ext>
            </a:extLst>
          </p:cNvPr>
          <p:cNvCxnSpPr/>
          <p:nvPr/>
        </p:nvCxnSpPr>
        <p:spPr>
          <a:xfrm>
            <a:off x="0" y="424873"/>
            <a:ext cx="12192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4690492-4D2B-BA68-D632-989D0694A69F}"/>
              </a:ext>
            </a:extLst>
          </p:cNvPr>
          <p:cNvSpPr txBox="1"/>
          <p:nvPr/>
        </p:nvSpPr>
        <p:spPr>
          <a:xfrm>
            <a:off x="492774" y="732461"/>
            <a:ext cx="2527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Century" panose="02040604050505020304" pitchFamily="18" charset="0"/>
                <a:ea typeface="Hiragino Maru Gothic Pro W4" panose="020F0400000000000000" pitchFamily="34" charset="-128"/>
              </a:rPr>
              <a:t>〈Mac</a:t>
            </a:r>
            <a:r>
              <a:rPr kumimoji="1" lang="ja-JP" altLang="en-US" sz="2400" dirty="0">
                <a:latin typeface="Century" panose="02040604050505020304" pitchFamily="18" charset="0"/>
                <a:ea typeface="Hiragino Maru Gothic Pro W4" panose="020F0400000000000000" pitchFamily="34" charset="-128"/>
              </a:rPr>
              <a:t>の場合</a:t>
            </a:r>
            <a:r>
              <a:rPr kumimoji="1" lang="en-US" altLang="ja-JP" sz="2400" dirty="0">
                <a:latin typeface="Century" panose="02040604050505020304" pitchFamily="18" charset="0"/>
                <a:ea typeface="Hiragino Maru Gothic Pro W4" panose="020F0400000000000000" pitchFamily="34" charset="-128"/>
              </a:rPr>
              <a:t>〉</a:t>
            </a:r>
            <a:endParaRPr kumimoji="1" lang="ja-JP" altLang="en-US" sz="2400" dirty="0">
              <a:latin typeface="Century" panose="02040604050505020304" pitchFamily="18" charset="0"/>
              <a:ea typeface="Hiragino Maru Gothic Pro W4" panose="020F0400000000000000" pitchFamily="34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9B03ACD-8381-8B1E-FEC8-22BEBC3FF3DA}"/>
              </a:ext>
            </a:extLst>
          </p:cNvPr>
          <p:cNvSpPr txBox="1"/>
          <p:nvPr/>
        </p:nvSpPr>
        <p:spPr>
          <a:xfrm>
            <a:off x="135467" y="8113"/>
            <a:ext cx="3556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RStudio</a:t>
            </a:r>
            <a:r>
              <a:rPr kumimoji="1" lang="ja-JP" altLang="en-US" sz="200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のインストール</a:t>
            </a:r>
            <a:r>
              <a:rPr kumimoji="1" lang="en-US" altLang="ja-JP" sz="2000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_mac</a:t>
            </a:r>
            <a:endParaRPr kumimoji="1" lang="ja-JP" altLang="en-US" sz="2000" dirty="0"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E63C2FB-C8E8-58BC-D0B1-B248CDE61F44}"/>
              </a:ext>
            </a:extLst>
          </p:cNvPr>
          <p:cNvSpPr txBox="1"/>
          <p:nvPr/>
        </p:nvSpPr>
        <p:spPr>
          <a:xfrm>
            <a:off x="1278461" y="4809523"/>
            <a:ext cx="44935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Century" panose="02040604050505020304" pitchFamily="18" charset="0"/>
                <a:ea typeface="Hiragino Maru Gothic Pro W4" panose="020F0400000000000000" pitchFamily="34" charset="-128"/>
              </a:rPr>
              <a:t>ダウンロードした</a:t>
            </a:r>
            <a:r>
              <a:rPr kumimoji="1" lang="en-US" altLang="ja-JP" sz="2400" dirty="0">
                <a:latin typeface="Century" panose="02040604050505020304" pitchFamily="18" charset="0"/>
                <a:ea typeface="Hiragino Maru Gothic Pro W4" panose="020F0400000000000000" pitchFamily="34" charset="-128"/>
              </a:rPr>
              <a:t>dmg</a:t>
            </a:r>
            <a:r>
              <a:rPr kumimoji="1" lang="ja-JP" altLang="en-US" sz="2400" dirty="0">
                <a:latin typeface="Century" panose="02040604050505020304" pitchFamily="18" charset="0"/>
                <a:ea typeface="Hiragino Maru Gothic Pro W4" panose="020F0400000000000000" pitchFamily="34" charset="-128"/>
              </a:rPr>
              <a:t>ファイル</a:t>
            </a:r>
            <a:endParaRPr kumimoji="1" lang="en-US" altLang="ja-JP" sz="2400" dirty="0">
              <a:latin typeface="Century" panose="02040604050505020304" pitchFamily="18" charset="0"/>
              <a:ea typeface="Hiragino Maru Gothic Pro W4" panose="020F0400000000000000" pitchFamily="34" charset="-128"/>
            </a:endParaRPr>
          </a:p>
          <a:p>
            <a:r>
              <a:rPr lang="ja-JP" altLang="en-US" sz="2400" dirty="0">
                <a:latin typeface="Century" panose="02040604050505020304" pitchFamily="18" charset="0"/>
                <a:ea typeface="Hiragino Maru Gothic Pro W4" panose="020F0400000000000000" pitchFamily="34" charset="-128"/>
              </a:rPr>
              <a:t>をダブルクリックすると，</a:t>
            </a:r>
            <a:endParaRPr lang="en-US" altLang="ja-JP" sz="2400" dirty="0">
              <a:latin typeface="Century" panose="02040604050505020304" pitchFamily="18" charset="0"/>
              <a:ea typeface="Hiragino Maru Gothic Pro W4" panose="020F0400000000000000" pitchFamily="34" charset="-128"/>
            </a:endParaRPr>
          </a:p>
          <a:p>
            <a:r>
              <a:rPr kumimoji="1" lang="ja-JP" altLang="en-US" sz="2400" dirty="0">
                <a:latin typeface="Century" panose="02040604050505020304" pitchFamily="18" charset="0"/>
                <a:ea typeface="Hiragino Maru Gothic Pro W4" panose="020F0400000000000000" pitchFamily="34" charset="-128"/>
              </a:rPr>
              <a:t>インストーラーが起動します．</a:t>
            </a:r>
          </a:p>
        </p:txBody>
      </p:sp>
      <p:pic>
        <p:nvPicPr>
          <p:cNvPr id="11" name="図 10" descr="グラフィカル ユーザー インターフェイス, アプリケーション, Teams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829CC81-1C5C-4F38-9AC9-0A33A0DAB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958" y="1535016"/>
            <a:ext cx="5117428" cy="3056563"/>
          </a:xfrm>
          <a:prstGeom prst="rect">
            <a:avLst/>
          </a:prstGeom>
        </p:spPr>
      </p:pic>
      <p:sp>
        <p:nvSpPr>
          <p:cNvPr id="8" name="円/楕円 7">
            <a:extLst>
              <a:ext uri="{FF2B5EF4-FFF2-40B4-BE49-F238E27FC236}">
                <a16:creationId xmlns:a16="http://schemas.microsoft.com/office/drawing/2014/main" id="{CF34B1FD-6155-5290-11ED-E0D4194418C2}"/>
              </a:ext>
            </a:extLst>
          </p:cNvPr>
          <p:cNvSpPr/>
          <p:nvPr/>
        </p:nvSpPr>
        <p:spPr>
          <a:xfrm>
            <a:off x="2198692" y="2019599"/>
            <a:ext cx="2527044" cy="4934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 descr="グラフィカル ユーザー インターフェイス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6ABD219-B5FB-4B62-07BC-325F8B45B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484" y="1535016"/>
            <a:ext cx="5117427" cy="3056563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AD5CF6C-A9A0-4320-FE86-37262E8D6DEB}"/>
              </a:ext>
            </a:extLst>
          </p:cNvPr>
          <p:cNvSpPr txBox="1"/>
          <p:nvPr/>
        </p:nvSpPr>
        <p:spPr>
          <a:xfrm>
            <a:off x="6337300" y="4820853"/>
            <a:ext cx="5410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b="0" i="0" dirty="0">
                <a:solidFill>
                  <a:srgbClr val="040C28"/>
                </a:solidFill>
                <a:effectLst/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Applications</a:t>
            </a:r>
            <a:r>
              <a:rPr lang="ja-JP" altLang="en-US" sz="2400" b="0" i="0">
                <a:solidFill>
                  <a:srgbClr val="040C28"/>
                </a:solidFill>
                <a:effectLst/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フォルダに，</a:t>
            </a:r>
            <a:r>
              <a:rPr lang="en-US" altLang="ja-JP" sz="2400" b="0" i="0" dirty="0" err="1">
                <a:solidFill>
                  <a:srgbClr val="040C28"/>
                </a:solidFill>
                <a:effectLst/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Rstudio</a:t>
            </a:r>
            <a:r>
              <a:rPr lang="ja-JP" altLang="en-US" sz="2400" b="0" i="0">
                <a:solidFill>
                  <a:srgbClr val="040C28"/>
                </a:solidFill>
                <a:effectLst/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を</a:t>
            </a:r>
            <a:endParaRPr lang="en-US" altLang="ja-JP" sz="2400" b="0" i="0" dirty="0">
              <a:solidFill>
                <a:srgbClr val="040C28"/>
              </a:solidFill>
              <a:effectLst/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r>
              <a:rPr lang="ja-JP" altLang="en-US" sz="2400" b="0" i="0">
                <a:solidFill>
                  <a:srgbClr val="040C28"/>
                </a:solidFill>
                <a:effectLst/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ドラッグ＆ドロップ</a:t>
            </a:r>
            <a:r>
              <a:rPr lang="ja-JP" altLang="en-US" sz="2400">
                <a:solidFill>
                  <a:srgbClr val="040C28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してください．</a:t>
            </a:r>
            <a:endParaRPr lang="ja-JP" altLang="en-US" sz="240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4E66A99-A870-BD72-38E3-ACC577402EE7}"/>
              </a:ext>
            </a:extLst>
          </p:cNvPr>
          <p:cNvSpPr txBox="1"/>
          <p:nvPr/>
        </p:nvSpPr>
        <p:spPr>
          <a:xfrm>
            <a:off x="6337300" y="5881124"/>
            <a:ext cx="5410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>
                <a:solidFill>
                  <a:srgbClr val="040C28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インストール完了です．</a:t>
            </a:r>
            <a:endParaRPr lang="ja-JP" altLang="en-US" sz="240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19" name="U ターン矢印 18">
            <a:extLst>
              <a:ext uri="{FF2B5EF4-FFF2-40B4-BE49-F238E27FC236}">
                <a16:creationId xmlns:a16="http://schemas.microsoft.com/office/drawing/2014/main" id="{6D54EA09-1432-B5D3-4D1B-3739848DB52C}"/>
              </a:ext>
            </a:extLst>
          </p:cNvPr>
          <p:cNvSpPr/>
          <p:nvPr/>
        </p:nvSpPr>
        <p:spPr>
          <a:xfrm flipH="1">
            <a:off x="6455615" y="876306"/>
            <a:ext cx="1696316" cy="997827"/>
          </a:xfrm>
          <a:prstGeom prst="uturnArrow">
            <a:avLst>
              <a:gd name="adj1" fmla="val 27079"/>
              <a:gd name="adj2" fmla="val 25000"/>
              <a:gd name="adj3" fmla="val 25000"/>
              <a:gd name="adj4" fmla="val 50000"/>
              <a:gd name="adj5" fmla="val 91633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808514" y="2207623"/>
            <a:ext cx="1436915" cy="10450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805496" y="2143230"/>
            <a:ext cx="30356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/>
              <a:t>RStudio-2025.05.1-513</a:t>
            </a:r>
            <a:endParaRPr kumimoji="1"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436471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07B1E7-8052-4FE2-BE4F-F94281E39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31" y="1331109"/>
            <a:ext cx="9310595" cy="5155454"/>
          </a:xfrm>
          <a:prstGeom prst="rect">
            <a:avLst/>
          </a:prstGeom>
        </p:spPr>
      </p:pic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3EDBF994-EE0B-387E-6222-8C0B205E3335}"/>
              </a:ext>
            </a:extLst>
          </p:cNvPr>
          <p:cNvCxnSpPr/>
          <p:nvPr/>
        </p:nvCxnSpPr>
        <p:spPr>
          <a:xfrm>
            <a:off x="0" y="424873"/>
            <a:ext cx="12192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E48DB8E-8B11-4707-915B-F9B76AA1DC3B}"/>
              </a:ext>
            </a:extLst>
          </p:cNvPr>
          <p:cNvSpPr txBox="1"/>
          <p:nvPr/>
        </p:nvSpPr>
        <p:spPr>
          <a:xfrm>
            <a:off x="135467" y="8113"/>
            <a:ext cx="3556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RStudio</a:t>
            </a:r>
            <a:r>
              <a:rPr kumimoji="1" lang="ja-JP" altLang="en-US" sz="200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のインストール</a:t>
            </a:r>
            <a:r>
              <a:rPr kumimoji="1" lang="en-US" altLang="ja-JP" sz="2000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_Win</a:t>
            </a:r>
            <a:endParaRPr kumimoji="1" lang="ja-JP" altLang="en-US" sz="2000" dirty="0"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D8CD101-3727-5D60-E4E5-6D3FEAD27930}"/>
              </a:ext>
            </a:extLst>
          </p:cNvPr>
          <p:cNvSpPr txBox="1"/>
          <p:nvPr/>
        </p:nvSpPr>
        <p:spPr>
          <a:xfrm>
            <a:off x="7188931" y="3892825"/>
            <a:ext cx="44935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Century" panose="02040604050505020304" pitchFamily="18" charset="0"/>
                <a:ea typeface="Hiragino Maru Gothic Pro W4" panose="020F0400000000000000" pitchFamily="34" charset="-128"/>
              </a:rPr>
              <a:t>ダウンロードした</a:t>
            </a:r>
            <a:r>
              <a:rPr kumimoji="1" lang="en-US" altLang="ja-JP" sz="2400" dirty="0">
                <a:latin typeface="Century" panose="02040604050505020304" pitchFamily="18" charset="0"/>
                <a:ea typeface="Hiragino Maru Gothic Pro W4" panose="020F0400000000000000" pitchFamily="34" charset="-128"/>
              </a:rPr>
              <a:t>dmg</a:t>
            </a:r>
            <a:r>
              <a:rPr kumimoji="1" lang="ja-JP" altLang="en-US" sz="2400" dirty="0">
                <a:latin typeface="Century" panose="02040604050505020304" pitchFamily="18" charset="0"/>
                <a:ea typeface="Hiragino Maru Gothic Pro W4" panose="020F0400000000000000" pitchFamily="34" charset="-128"/>
              </a:rPr>
              <a:t>ファイル</a:t>
            </a:r>
            <a:endParaRPr kumimoji="1" lang="en-US" altLang="ja-JP" sz="2400" dirty="0">
              <a:latin typeface="Century" panose="02040604050505020304" pitchFamily="18" charset="0"/>
              <a:ea typeface="Hiragino Maru Gothic Pro W4" panose="020F0400000000000000" pitchFamily="34" charset="-128"/>
            </a:endParaRPr>
          </a:p>
          <a:p>
            <a:r>
              <a:rPr lang="ja-JP" altLang="en-US" sz="2400" dirty="0">
                <a:latin typeface="Century" panose="02040604050505020304" pitchFamily="18" charset="0"/>
                <a:ea typeface="Hiragino Maru Gothic Pro W4" panose="020F0400000000000000" pitchFamily="34" charset="-128"/>
              </a:rPr>
              <a:t>をダブルクリックすると，</a:t>
            </a:r>
            <a:endParaRPr lang="en-US" altLang="ja-JP" sz="2400" dirty="0">
              <a:latin typeface="Century" panose="02040604050505020304" pitchFamily="18" charset="0"/>
              <a:ea typeface="Hiragino Maru Gothic Pro W4" panose="020F0400000000000000" pitchFamily="34" charset="-128"/>
            </a:endParaRPr>
          </a:p>
          <a:p>
            <a:r>
              <a:rPr kumimoji="1" lang="ja-JP" altLang="en-US" sz="2400" dirty="0">
                <a:latin typeface="Century" panose="02040604050505020304" pitchFamily="18" charset="0"/>
                <a:ea typeface="Hiragino Maru Gothic Pro W4" panose="020F0400000000000000" pitchFamily="34" charset="-128"/>
              </a:rPr>
              <a:t>インストーラーが起動します．</a:t>
            </a:r>
          </a:p>
        </p:txBody>
      </p:sp>
      <p:sp>
        <p:nvSpPr>
          <p:cNvPr id="9" name="円/楕円 7">
            <a:extLst>
              <a:ext uri="{FF2B5EF4-FFF2-40B4-BE49-F238E27FC236}">
                <a16:creationId xmlns:a16="http://schemas.microsoft.com/office/drawing/2014/main" id="{6A430699-BA4D-FA69-6D13-EAC4E82B3FA0}"/>
              </a:ext>
            </a:extLst>
          </p:cNvPr>
          <p:cNvSpPr/>
          <p:nvPr/>
        </p:nvSpPr>
        <p:spPr>
          <a:xfrm>
            <a:off x="1779269" y="2209453"/>
            <a:ext cx="3824588" cy="4934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5A39463-42A9-8118-2EF0-6F198CDEC18D}"/>
              </a:ext>
            </a:extLst>
          </p:cNvPr>
          <p:cNvSpPr txBox="1"/>
          <p:nvPr/>
        </p:nvSpPr>
        <p:spPr>
          <a:xfrm>
            <a:off x="509531" y="647159"/>
            <a:ext cx="3008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Century" panose="02040604050505020304" pitchFamily="18" charset="0"/>
                <a:ea typeface="Hiragino Maru Gothic Pro W4" panose="020F0400000000000000" pitchFamily="34" charset="-128"/>
              </a:rPr>
              <a:t>〈Windows</a:t>
            </a:r>
            <a:r>
              <a:rPr kumimoji="1" lang="ja-JP" altLang="en-US" sz="2400" dirty="0">
                <a:latin typeface="Century" panose="02040604050505020304" pitchFamily="18" charset="0"/>
                <a:ea typeface="Hiragino Maru Gothic Pro W4" panose="020F0400000000000000" pitchFamily="34" charset="-128"/>
              </a:rPr>
              <a:t>の場合</a:t>
            </a:r>
            <a:r>
              <a:rPr kumimoji="1" lang="en-US" altLang="ja-JP" sz="2400" dirty="0">
                <a:latin typeface="Century" panose="02040604050505020304" pitchFamily="18" charset="0"/>
                <a:ea typeface="Hiragino Maru Gothic Pro W4" panose="020F0400000000000000" pitchFamily="34" charset="-128"/>
              </a:rPr>
              <a:t>〉</a:t>
            </a:r>
            <a:endParaRPr kumimoji="1" lang="ja-JP" altLang="en-US" sz="2400" dirty="0">
              <a:latin typeface="Century" panose="02040604050505020304" pitchFamily="18" charset="0"/>
              <a:ea typeface="Hiragino Maru Gothic Pro W4" panose="020F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6492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78F06-3FDD-057A-F5C3-26FE4B03D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F63A8D8-04E1-5FD2-34CA-EE62DFE11759}"/>
              </a:ext>
            </a:extLst>
          </p:cNvPr>
          <p:cNvCxnSpPr/>
          <p:nvPr/>
        </p:nvCxnSpPr>
        <p:spPr>
          <a:xfrm>
            <a:off x="0" y="424873"/>
            <a:ext cx="12192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7A89111-5DAF-7638-94BB-B11049DA3ACE}"/>
              </a:ext>
            </a:extLst>
          </p:cNvPr>
          <p:cNvSpPr txBox="1"/>
          <p:nvPr/>
        </p:nvSpPr>
        <p:spPr>
          <a:xfrm>
            <a:off x="135467" y="8113"/>
            <a:ext cx="3556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RStudio</a:t>
            </a:r>
            <a:r>
              <a:rPr kumimoji="1" lang="ja-JP" altLang="en-US" sz="200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のインストール</a:t>
            </a:r>
            <a:r>
              <a:rPr kumimoji="1" lang="en-US" altLang="ja-JP" sz="2000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_Win</a:t>
            </a:r>
            <a:endParaRPr kumimoji="1" lang="ja-JP" altLang="en-US" sz="2000" dirty="0"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8B9EF13-08ED-00FB-9CF0-FB9674DAF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7" y="1012786"/>
            <a:ext cx="3288615" cy="241620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09D9A22-829D-152D-69D6-FFF5683A3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6637" y="1012786"/>
            <a:ext cx="3288616" cy="2416209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016B9385-FB96-7D07-5523-068146175E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7809" y="1012786"/>
            <a:ext cx="3869635" cy="5036272"/>
          </a:xfrm>
          <a:prstGeom prst="rect">
            <a:avLst/>
          </a:prstGeom>
        </p:spPr>
      </p:pic>
      <p:sp>
        <p:nvSpPr>
          <p:cNvPr id="14" name="右矢印 29">
            <a:extLst>
              <a:ext uri="{FF2B5EF4-FFF2-40B4-BE49-F238E27FC236}">
                <a16:creationId xmlns:a16="http://schemas.microsoft.com/office/drawing/2014/main" id="{911026D6-E6B4-993E-FEB9-9840F52ED962}"/>
              </a:ext>
            </a:extLst>
          </p:cNvPr>
          <p:cNvSpPr/>
          <p:nvPr/>
        </p:nvSpPr>
        <p:spPr>
          <a:xfrm>
            <a:off x="3672517" y="1908706"/>
            <a:ext cx="562405" cy="493484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22">
            <a:extLst>
              <a:ext uri="{FF2B5EF4-FFF2-40B4-BE49-F238E27FC236}">
                <a16:creationId xmlns:a16="http://schemas.microsoft.com/office/drawing/2014/main" id="{4DBB1725-CA9E-3E32-186A-C44B919142B8}"/>
              </a:ext>
            </a:extLst>
          </p:cNvPr>
          <p:cNvSpPr/>
          <p:nvPr/>
        </p:nvSpPr>
        <p:spPr>
          <a:xfrm>
            <a:off x="2230715" y="3037438"/>
            <a:ext cx="553235" cy="4934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8">
            <a:extLst>
              <a:ext uri="{FF2B5EF4-FFF2-40B4-BE49-F238E27FC236}">
                <a16:creationId xmlns:a16="http://schemas.microsoft.com/office/drawing/2014/main" id="{9C3E2F18-CFE2-6338-072B-61A5F37A1DDA}"/>
              </a:ext>
            </a:extLst>
          </p:cNvPr>
          <p:cNvSpPr/>
          <p:nvPr/>
        </p:nvSpPr>
        <p:spPr>
          <a:xfrm>
            <a:off x="7977808" y="1354029"/>
            <a:ext cx="1258541" cy="2467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DD6F680-74E2-76AE-AD5C-A46B4FBB90B7}"/>
              </a:ext>
            </a:extLst>
          </p:cNvPr>
          <p:cNvSpPr txBox="1"/>
          <p:nvPr/>
        </p:nvSpPr>
        <p:spPr>
          <a:xfrm>
            <a:off x="7977808" y="5928636"/>
            <a:ext cx="3595889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dirty="0">
                <a:latin typeface="Century" panose="02040604050505020304" pitchFamily="18" charset="0"/>
                <a:ea typeface="Hiragino Maru Gothic Pro W4" panose="020F0400000000000000" pitchFamily="34" charset="-128"/>
              </a:rPr>
              <a:t>インストールが完了すると</a:t>
            </a:r>
            <a:r>
              <a:rPr lang="en-US" altLang="ja-JP" dirty="0">
                <a:latin typeface="Century" panose="02040604050505020304" pitchFamily="18" charset="0"/>
                <a:ea typeface="Hiragino Maru Gothic Pro W4" panose="020F0400000000000000" pitchFamily="34" charset="-128"/>
              </a:rPr>
              <a:t>Windows</a:t>
            </a:r>
            <a:r>
              <a:rPr lang="ja-JP" altLang="en-US" dirty="0">
                <a:latin typeface="Century" panose="02040604050505020304" pitchFamily="18" charset="0"/>
                <a:ea typeface="Hiragino Maru Gothic Pro W4" panose="020F0400000000000000" pitchFamily="34" charset="-128"/>
              </a:rPr>
              <a:t>メニューに追加されます。</a:t>
            </a:r>
            <a:endParaRPr kumimoji="1" lang="ja-JP" altLang="en-US" dirty="0">
              <a:latin typeface="Century" panose="02040604050505020304" pitchFamily="18" charset="0"/>
              <a:ea typeface="Hiragino Maru Gothic Pro W4" panose="020F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4135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70F507-7FD6-1809-0A46-14750E6FF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9BCBE017-E1C7-2619-EE42-C8733EFF5F33}"/>
              </a:ext>
            </a:extLst>
          </p:cNvPr>
          <p:cNvCxnSpPr/>
          <p:nvPr/>
        </p:nvCxnSpPr>
        <p:spPr>
          <a:xfrm>
            <a:off x="0" y="424873"/>
            <a:ext cx="12192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B4E6B79-9132-77A3-7E83-9C387D2D1C1D}"/>
              </a:ext>
            </a:extLst>
          </p:cNvPr>
          <p:cNvSpPr txBox="1"/>
          <p:nvPr/>
        </p:nvSpPr>
        <p:spPr>
          <a:xfrm>
            <a:off x="2978283" y="1971870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有意差の検定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6E9093C-38E8-5A33-75EB-632FB9A8796B}"/>
              </a:ext>
            </a:extLst>
          </p:cNvPr>
          <p:cNvSpPr txBox="1"/>
          <p:nvPr/>
        </p:nvSpPr>
        <p:spPr>
          <a:xfrm>
            <a:off x="4224778" y="2548016"/>
            <a:ext cx="6340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｢</a:t>
            </a:r>
            <a:r>
              <a:rPr kumimoji="1" lang="ja-JP" altLang="en-US" sz="24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差異がある</a:t>
            </a:r>
            <a:r>
              <a:rPr kumimoji="1" lang="en-US" altLang="ja-JP" sz="24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｣</a:t>
            </a:r>
            <a:r>
              <a:rPr kumimoji="1" lang="ja-JP" altLang="en-US" sz="24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「関係がある」と言えるか否か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09D090A-3777-98B9-B90C-9FF357B5021E}"/>
              </a:ext>
            </a:extLst>
          </p:cNvPr>
          <p:cNvSpPr txBox="1"/>
          <p:nvPr/>
        </p:nvSpPr>
        <p:spPr>
          <a:xfrm>
            <a:off x="2978283" y="3066652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多変量解析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11E92D1-A417-0A4F-D53C-0306BF992B8C}"/>
              </a:ext>
            </a:extLst>
          </p:cNvPr>
          <p:cNvSpPr txBox="1"/>
          <p:nvPr/>
        </p:nvSpPr>
        <p:spPr>
          <a:xfrm>
            <a:off x="4312920" y="3653267"/>
            <a:ext cx="6955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複雑で多くの情報を分析して，分かりやすくする</a:t>
            </a:r>
            <a:endParaRPr kumimoji="1" lang="ja-JP" altLang="en-US" sz="240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5466CA2-6A56-AB31-061B-D8EAA9C17344}"/>
              </a:ext>
            </a:extLst>
          </p:cNvPr>
          <p:cNvSpPr txBox="1"/>
          <p:nvPr/>
        </p:nvSpPr>
        <p:spPr>
          <a:xfrm>
            <a:off x="2978283" y="4151043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様々なグラフ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C78FBC8-4DF5-5F1C-EDC8-2AFE57CEAD67}"/>
              </a:ext>
            </a:extLst>
          </p:cNvPr>
          <p:cNvSpPr txBox="1"/>
          <p:nvPr/>
        </p:nvSpPr>
        <p:spPr>
          <a:xfrm>
            <a:off x="4312920" y="4747904"/>
            <a:ext cx="7879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棒グラフ，円グラフ，ヒストグラム，箱ひげ図，・・・</a:t>
            </a:r>
            <a:endParaRPr kumimoji="1" lang="ja-JP" altLang="en-US" sz="240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F6D0B5E-B93B-7FAB-B105-37439FDA88FE}"/>
              </a:ext>
            </a:extLst>
          </p:cNvPr>
          <p:cNvSpPr txBox="1"/>
          <p:nvPr/>
        </p:nvSpPr>
        <p:spPr>
          <a:xfrm>
            <a:off x="2978283" y="5245825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過程</a:t>
            </a:r>
            <a:r>
              <a:rPr kumimoji="1" lang="ja-JP" altLang="en-US" sz="36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の保存と再利用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0CBA08D-AD1A-65A3-EE75-BFB1A3CCB31F}"/>
              </a:ext>
            </a:extLst>
          </p:cNvPr>
          <p:cNvSpPr txBox="1"/>
          <p:nvPr/>
        </p:nvSpPr>
        <p:spPr>
          <a:xfrm>
            <a:off x="4312920" y="5885726"/>
            <a:ext cx="7571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計算の手順を保存し，再利用したり応用したりできる</a:t>
            </a:r>
            <a:endParaRPr kumimoji="1" lang="ja-JP" altLang="en-US" sz="240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76958DE-C79D-6CC3-5823-0192F99455E0}"/>
              </a:ext>
            </a:extLst>
          </p:cNvPr>
          <p:cNvSpPr txBox="1"/>
          <p:nvPr/>
        </p:nvSpPr>
        <p:spPr>
          <a:xfrm>
            <a:off x="135467" y="8113"/>
            <a:ext cx="3339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概　要</a:t>
            </a:r>
            <a:endParaRPr kumimoji="1" lang="ja-JP" altLang="en-US" sz="2000" dirty="0"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D476D73-79A6-F552-3A97-451D0B9A6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32" y="679278"/>
            <a:ext cx="1972953" cy="152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48FB91B-8CD1-9AE4-0F5A-2C81CDF88055}"/>
              </a:ext>
            </a:extLst>
          </p:cNvPr>
          <p:cNvSpPr txBox="1"/>
          <p:nvPr/>
        </p:nvSpPr>
        <p:spPr>
          <a:xfrm>
            <a:off x="2978282" y="929043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無　料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3CD1E3A-7C5A-44FA-D9DB-5CE903D2EDB1}"/>
              </a:ext>
            </a:extLst>
          </p:cNvPr>
          <p:cNvSpPr txBox="1"/>
          <p:nvPr/>
        </p:nvSpPr>
        <p:spPr>
          <a:xfrm>
            <a:off x="4224778" y="1540282"/>
            <a:ext cx="6806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Windows</a:t>
            </a:r>
            <a:r>
              <a:rPr kumimoji="1" lang="ja-JP" altLang="en-US" sz="24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でも</a:t>
            </a:r>
            <a:r>
              <a:rPr kumimoji="1" lang="en-US" altLang="ja-JP" sz="24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Mac</a:t>
            </a:r>
            <a:r>
              <a:rPr kumimoji="1" lang="ja-JP" altLang="en-US" sz="24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でも誰でも自由に利用できる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D004AD6-7036-263B-D8AB-BD9A0BA628B7}"/>
              </a:ext>
            </a:extLst>
          </p:cNvPr>
          <p:cNvSpPr txBox="1"/>
          <p:nvPr/>
        </p:nvSpPr>
        <p:spPr>
          <a:xfrm>
            <a:off x="1247040" y="234908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とは</a:t>
            </a:r>
          </a:p>
        </p:txBody>
      </p:sp>
    </p:spTree>
    <p:extLst>
      <p:ext uri="{BB962C8B-B14F-4D97-AF65-F5344CB8AC3E}">
        <p14:creationId xmlns:p14="http://schemas.microsoft.com/office/powerpoint/2010/main" val="1010153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2978C3-C2A4-09B2-DC81-98BB86F63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243A4006-A178-134A-8B8A-96AFE2E82DC7}"/>
              </a:ext>
            </a:extLst>
          </p:cNvPr>
          <p:cNvCxnSpPr/>
          <p:nvPr/>
        </p:nvCxnSpPr>
        <p:spPr>
          <a:xfrm>
            <a:off x="0" y="424873"/>
            <a:ext cx="12192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C822A30-95C3-9A61-5721-EA1E714BF358}"/>
              </a:ext>
            </a:extLst>
          </p:cNvPr>
          <p:cNvSpPr txBox="1"/>
          <p:nvPr/>
        </p:nvSpPr>
        <p:spPr>
          <a:xfrm>
            <a:off x="135466" y="8113"/>
            <a:ext cx="2422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R</a:t>
            </a:r>
            <a:r>
              <a:rPr kumimoji="1" lang="ja-JP" altLang="en-US" sz="200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のダウンロード</a:t>
            </a:r>
            <a:endParaRPr kumimoji="1" lang="ja-JP" altLang="en-US" sz="2000" dirty="0"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</p:txBody>
      </p:sp>
      <p:pic>
        <p:nvPicPr>
          <p:cNvPr id="11" name="図 10" descr="グラフィカル ユーザー インターフェイス, テキスト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4A0FF55-6132-3C37-55FE-711D4D8D4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071" y="1749210"/>
            <a:ext cx="9351032" cy="4574854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E9A7DB5-6CF7-37FE-41FA-427722940C63}"/>
              </a:ext>
            </a:extLst>
          </p:cNvPr>
          <p:cNvSpPr txBox="1"/>
          <p:nvPr/>
        </p:nvSpPr>
        <p:spPr>
          <a:xfrm>
            <a:off x="1199071" y="756648"/>
            <a:ext cx="6807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ダウンロードサイト　</a:t>
            </a:r>
            <a:r>
              <a:rPr kumimoji="1" lang="en" altLang="ja-JP" sz="2400" dirty="0">
                <a:latin typeface="Century" panose="02040604050505020304" pitchFamily="18" charset="0"/>
                <a:ea typeface="Hiragino Maru Gothic Pro W4" panose="020F0400000000000000" pitchFamily="34" charset="-128"/>
                <a:hlinkClick r:id="rId3"/>
              </a:rPr>
              <a:t>https://</a:t>
            </a:r>
            <a:r>
              <a:rPr kumimoji="1" lang="en" altLang="ja-JP" sz="2400" dirty="0" err="1">
                <a:solidFill>
                  <a:srgbClr val="C00000"/>
                </a:solidFill>
                <a:latin typeface="Century" panose="02040604050505020304" pitchFamily="18" charset="0"/>
                <a:ea typeface="Hiragino Maru Gothic Pro W4" panose="020F0400000000000000" pitchFamily="34" charset="-128"/>
                <a:hlinkClick r:id="rId3"/>
              </a:rPr>
              <a:t>cran</a:t>
            </a:r>
            <a:r>
              <a:rPr kumimoji="1" lang="en" altLang="ja-JP" sz="2400" dirty="0" err="1">
                <a:latin typeface="Century" panose="02040604050505020304" pitchFamily="18" charset="0"/>
                <a:ea typeface="Hiragino Maru Gothic Pro W4" panose="020F0400000000000000" pitchFamily="34" charset="-128"/>
                <a:hlinkClick r:id="rId3"/>
              </a:rPr>
              <a:t>.r-project.org</a:t>
            </a:r>
            <a:r>
              <a:rPr kumimoji="1" lang="en" altLang="ja-JP" sz="2400" dirty="0">
                <a:latin typeface="Century" panose="02040604050505020304" pitchFamily="18" charset="0"/>
                <a:ea typeface="Hiragino Maru Gothic Pro W4" panose="020F0400000000000000" pitchFamily="34" charset="-128"/>
                <a:hlinkClick r:id="rId3"/>
              </a:rPr>
              <a:t>/</a:t>
            </a:r>
            <a:endParaRPr kumimoji="1" lang="ja-JP" altLang="en-US" sz="2400" dirty="0">
              <a:latin typeface="Century" panose="02040604050505020304" pitchFamily="18" charset="0"/>
              <a:ea typeface="Hiragino Maru Gothic Pro W4" panose="020F0400000000000000" pitchFamily="34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430E020D-7277-0384-CB3F-AE19890510C9}"/>
              </a:ext>
            </a:extLst>
          </p:cNvPr>
          <p:cNvSpPr/>
          <p:nvPr/>
        </p:nvSpPr>
        <p:spPr>
          <a:xfrm>
            <a:off x="4373592" y="4554747"/>
            <a:ext cx="3191774" cy="6124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F5C57DB-E6BD-B831-5786-77AB0C981B02}"/>
              </a:ext>
            </a:extLst>
          </p:cNvPr>
          <p:cNvSpPr txBox="1"/>
          <p:nvPr/>
        </p:nvSpPr>
        <p:spPr>
          <a:xfrm>
            <a:off x="9085363" y="758636"/>
            <a:ext cx="2026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C00000"/>
                </a:solidFill>
                <a:latin typeface="Century" panose="02040604050505020304" pitchFamily="18" charset="0"/>
                <a:ea typeface="Hiragino Maru Gothic Pro W4" panose="020F0400000000000000" pitchFamily="34" charset="-128"/>
              </a:rPr>
              <a:t>CRAN</a:t>
            </a:r>
            <a:r>
              <a:rPr lang="ja-JP" altLang="en-US" sz="2400">
                <a:solidFill>
                  <a:srgbClr val="C00000"/>
                </a:solidFill>
                <a:latin typeface="Century" panose="02040604050505020304" pitchFamily="18" charset="0"/>
                <a:ea typeface="Hiragino Maru Gothic Pro W4" panose="020F0400000000000000" pitchFamily="34" charset="-128"/>
              </a:rPr>
              <a:t>で検索</a:t>
            </a:r>
            <a:endParaRPr kumimoji="1" lang="ja-JP" altLang="en-US" sz="2400">
              <a:solidFill>
                <a:srgbClr val="C00000"/>
              </a:solidFill>
              <a:latin typeface="Century" panose="02040604050505020304" pitchFamily="18" charset="0"/>
              <a:ea typeface="Hiragino Maru Gothic Pro W4" panose="020F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3496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2BD8F-C579-1515-5395-D4CE2837F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489" y="1539192"/>
            <a:ext cx="10171127" cy="4926403"/>
          </a:xfrm>
          <a:prstGeom prst="rect">
            <a:avLst/>
          </a:prstGeom>
        </p:spPr>
      </p:pic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E47007C9-9A8C-489F-FA79-70CAB498D1EF}"/>
              </a:ext>
            </a:extLst>
          </p:cNvPr>
          <p:cNvCxnSpPr/>
          <p:nvPr/>
        </p:nvCxnSpPr>
        <p:spPr>
          <a:xfrm>
            <a:off x="0" y="424873"/>
            <a:ext cx="12192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1DD0BC0-EE28-0F42-16A0-594FC9294C5F}"/>
              </a:ext>
            </a:extLst>
          </p:cNvPr>
          <p:cNvSpPr txBox="1"/>
          <p:nvPr/>
        </p:nvSpPr>
        <p:spPr>
          <a:xfrm>
            <a:off x="135467" y="8113"/>
            <a:ext cx="3556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ダウンロードとインストール</a:t>
            </a:r>
            <a:endParaRPr kumimoji="1" lang="ja-JP" altLang="en-US" sz="2000" dirty="0"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7F7FA33-2354-2AEE-6BD1-1B557A1C2A0C}"/>
              </a:ext>
            </a:extLst>
          </p:cNvPr>
          <p:cNvSpPr/>
          <p:nvPr/>
        </p:nvSpPr>
        <p:spPr>
          <a:xfrm>
            <a:off x="2988756" y="3983312"/>
            <a:ext cx="2372264" cy="8108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25DE104-D9A3-7903-AEE9-836521E725CD}"/>
              </a:ext>
            </a:extLst>
          </p:cNvPr>
          <p:cNvSpPr txBox="1"/>
          <p:nvPr/>
        </p:nvSpPr>
        <p:spPr>
          <a:xfrm>
            <a:off x="2988756" y="691544"/>
            <a:ext cx="54168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>
                <a:latin typeface="Century" panose="02040604050505020304" pitchFamily="18" charset="0"/>
                <a:ea typeface="Hiragino Maru Gothic Pro W4" panose="020F0400000000000000" pitchFamily="34" charset="-128"/>
              </a:rPr>
              <a:t>Mac </a:t>
            </a:r>
            <a:r>
              <a:rPr kumimoji="1" lang="ja-JP" altLang="en-US" sz="2400" dirty="0" smtClean="0">
                <a:latin typeface="Century" panose="02040604050505020304" pitchFamily="18" charset="0"/>
                <a:ea typeface="Hiragino Maru Gothic Pro W4" panose="020F0400000000000000" pitchFamily="34" charset="-128"/>
              </a:rPr>
              <a:t>用</a:t>
            </a:r>
            <a:endParaRPr kumimoji="1" lang="en-US" altLang="ja-JP" sz="2400" dirty="0" smtClean="0">
              <a:latin typeface="Century" panose="02040604050505020304" pitchFamily="18" charset="0"/>
              <a:ea typeface="Hiragino Maru Gothic Pro W4" panose="020F0400000000000000" pitchFamily="34" charset="-128"/>
            </a:endParaRPr>
          </a:p>
          <a:p>
            <a:pPr algn="ctr"/>
            <a:r>
              <a:rPr lang="en-US" altLang="ja-JP" sz="2400" dirty="0" smtClean="0">
                <a:latin typeface="Century" panose="02040604050505020304" pitchFamily="18" charset="0"/>
                <a:ea typeface="Hiragino Maru Gothic Pro W4" panose="020F0400000000000000" pitchFamily="34" charset="-128"/>
              </a:rPr>
              <a:t>※</a:t>
            </a:r>
            <a:r>
              <a:rPr lang="ja-JP" altLang="en-US" sz="2400" dirty="0" smtClean="0">
                <a:latin typeface="Century" panose="02040604050505020304" pitchFamily="18" charset="0"/>
                <a:ea typeface="Hiragino Maru Gothic Pro W4" panose="020F0400000000000000" pitchFamily="34" charset="-128"/>
              </a:rPr>
              <a:t>最新版をインストールしてください</a:t>
            </a:r>
            <a:endParaRPr kumimoji="1" lang="ja-JP" altLang="en-US" sz="2400" dirty="0">
              <a:latin typeface="Century" panose="02040604050505020304" pitchFamily="18" charset="0"/>
              <a:ea typeface="Hiragino Maru Gothic Pro W4" panose="020F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8765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186156-AAA7-3DB9-571E-15E194531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グラフィカル ユーザー インターフェイス, テキスト, アプリケーション, メール, Teams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CD147FE-90CB-FBC2-B6B7-D1264B7BE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83" y="1409819"/>
            <a:ext cx="11197634" cy="5023308"/>
          </a:xfrm>
          <a:prstGeom prst="rect">
            <a:avLst/>
          </a:prstGeom>
        </p:spPr>
      </p:pic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5FEF6F87-2A45-F183-BA12-B302166794DD}"/>
              </a:ext>
            </a:extLst>
          </p:cNvPr>
          <p:cNvCxnSpPr/>
          <p:nvPr/>
        </p:nvCxnSpPr>
        <p:spPr>
          <a:xfrm>
            <a:off x="0" y="424873"/>
            <a:ext cx="12192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2FA575B-D1FD-C151-34CC-CA140C57031F}"/>
              </a:ext>
            </a:extLst>
          </p:cNvPr>
          <p:cNvSpPr txBox="1"/>
          <p:nvPr/>
        </p:nvSpPr>
        <p:spPr>
          <a:xfrm>
            <a:off x="135467" y="8113"/>
            <a:ext cx="3556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ダウンロード</a:t>
            </a:r>
            <a:endParaRPr kumimoji="1" lang="ja-JP" altLang="en-US" sz="2000" dirty="0"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919A403-C14A-BF3D-D3AB-30F65B67DBDD}"/>
              </a:ext>
            </a:extLst>
          </p:cNvPr>
          <p:cNvSpPr/>
          <p:nvPr/>
        </p:nvSpPr>
        <p:spPr>
          <a:xfrm>
            <a:off x="7539487" y="2018581"/>
            <a:ext cx="2035588" cy="4764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63B4627-E452-DC2F-814F-0F54D582386B}"/>
              </a:ext>
            </a:extLst>
          </p:cNvPr>
          <p:cNvSpPr txBox="1"/>
          <p:nvPr/>
        </p:nvSpPr>
        <p:spPr>
          <a:xfrm>
            <a:off x="3387566" y="618137"/>
            <a:ext cx="54168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>
                <a:latin typeface="Century" panose="02040604050505020304" pitchFamily="18" charset="0"/>
                <a:ea typeface="Hiragino Maru Gothic Pro W4" panose="020F0400000000000000" pitchFamily="34" charset="-128"/>
              </a:rPr>
              <a:t>Windows </a:t>
            </a:r>
            <a:r>
              <a:rPr kumimoji="1" lang="ja-JP" altLang="en-US" sz="2400" dirty="0" smtClean="0">
                <a:latin typeface="Century" panose="02040604050505020304" pitchFamily="18" charset="0"/>
                <a:ea typeface="Hiragino Maru Gothic Pro W4" panose="020F0400000000000000" pitchFamily="34" charset="-128"/>
              </a:rPr>
              <a:t>用</a:t>
            </a:r>
            <a:endParaRPr kumimoji="1" lang="en-US" altLang="ja-JP" sz="2400" dirty="0" smtClean="0">
              <a:latin typeface="Century" panose="02040604050505020304" pitchFamily="18" charset="0"/>
              <a:ea typeface="Hiragino Maru Gothic Pro W4" panose="020F0400000000000000" pitchFamily="34" charset="-128"/>
            </a:endParaRPr>
          </a:p>
          <a:p>
            <a:r>
              <a:rPr lang="en-US" altLang="ja-JP" sz="2400" dirty="0" smtClean="0">
                <a:latin typeface="Century" panose="02040604050505020304" pitchFamily="18" charset="0"/>
                <a:ea typeface="Hiragino Maru Gothic Pro W4" panose="020F0400000000000000" pitchFamily="34" charset="-128"/>
              </a:rPr>
              <a:t>※</a:t>
            </a:r>
            <a:r>
              <a:rPr lang="ja-JP" altLang="en-US" sz="2400" dirty="0" smtClean="0">
                <a:latin typeface="Century" panose="02040604050505020304" pitchFamily="18" charset="0"/>
                <a:ea typeface="Hiragino Maru Gothic Pro W4" panose="020F0400000000000000" pitchFamily="34" charset="-128"/>
              </a:rPr>
              <a:t>最新版をインストールしてください</a:t>
            </a:r>
            <a:endParaRPr lang="en-US" altLang="ja-JP" sz="2400" dirty="0" smtClean="0">
              <a:latin typeface="Century" panose="02040604050505020304" pitchFamily="18" charset="0"/>
              <a:ea typeface="Hiragino Maru Gothic Pro W4" panose="020F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3108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5ED6D-E68B-72CE-7A48-1B49B16A2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F5DEF58-5B01-8C63-FA55-E0C82B176F96}"/>
              </a:ext>
            </a:extLst>
          </p:cNvPr>
          <p:cNvSpPr txBox="1"/>
          <p:nvPr/>
        </p:nvSpPr>
        <p:spPr>
          <a:xfrm>
            <a:off x="2495502" y="1475101"/>
            <a:ext cx="7200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ダウンロード後の手順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ED328A4-9548-C316-C1ED-DA708571B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410" y="4230067"/>
            <a:ext cx="1919635" cy="148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D45EDD9-ADBD-06CA-45F5-D0C532D8C17A}"/>
              </a:ext>
            </a:extLst>
          </p:cNvPr>
          <p:cNvSpPr txBox="1"/>
          <p:nvPr/>
        </p:nvSpPr>
        <p:spPr>
          <a:xfrm>
            <a:off x="3525078" y="2852584"/>
            <a:ext cx="51418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〈Mac</a:t>
            </a:r>
            <a:r>
              <a:rPr lang="ja-JP" alt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の場合</a:t>
            </a:r>
            <a:r>
              <a:rPr lang="en-US" altLang="ja-JP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〉</a:t>
            </a:r>
            <a:endParaRPr kumimoji="1" lang="ja-JP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0813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EE01D-8942-90E8-9FDD-D348DE43A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F6592A2-F8D5-A720-1AC2-8D8EE0F86F34}"/>
              </a:ext>
            </a:extLst>
          </p:cNvPr>
          <p:cNvCxnSpPr/>
          <p:nvPr/>
        </p:nvCxnSpPr>
        <p:spPr>
          <a:xfrm>
            <a:off x="0" y="424873"/>
            <a:ext cx="12192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9816DDD-4D38-9FDF-2D30-3C6140248106}"/>
              </a:ext>
            </a:extLst>
          </p:cNvPr>
          <p:cNvSpPr txBox="1"/>
          <p:nvPr/>
        </p:nvSpPr>
        <p:spPr>
          <a:xfrm>
            <a:off x="135467" y="8113"/>
            <a:ext cx="3556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R</a:t>
            </a:r>
            <a:r>
              <a:rPr kumimoji="1" lang="ja-JP" altLang="en-US" sz="200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のインストール</a:t>
            </a:r>
            <a:r>
              <a:rPr kumimoji="1" lang="en-US" altLang="ja-JP" sz="2000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_mac</a:t>
            </a:r>
            <a:endParaRPr kumimoji="1" lang="ja-JP" altLang="en-US" sz="2000" dirty="0"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5C5D711-6CFD-22F9-38C3-ECEFC3746420}"/>
              </a:ext>
            </a:extLst>
          </p:cNvPr>
          <p:cNvSpPr txBox="1"/>
          <p:nvPr/>
        </p:nvSpPr>
        <p:spPr>
          <a:xfrm>
            <a:off x="556983" y="720687"/>
            <a:ext cx="1705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Century" panose="02040604050505020304" pitchFamily="18" charset="0"/>
                <a:ea typeface="Hiragino Maru Gothic Pro W4" panose="020F0400000000000000" pitchFamily="34" charset="-128"/>
              </a:rPr>
              <a:t>Mac</a:t>
            </a:r>
            <a:r>
              <a:rPr kumimoji="1" lang="ja-JP" altLang="en-US" sz="2400">
                <a:latin typeface="Century" panose="02040604050505020304" pitchFamily="18" charset="0"/>
                <a:ea typeface="Hiragino Maru Gothic Pro W4" panose="020F0400000000000000" pitchFamily="34" charset="-128"/>
              </a:rPr>
              <a:t>の場合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20BD8EE-F8F0-EDF0-08C1-0B32342C9FD1}"/>
              </a:ext>
            </a:extLst>
          </p:cNvPr>
          <p:cNvSpPr txBox="1"/>
          <p:nvPr/>
        </p:nvSpPr>
        <p:spPr>
          <a:xfrm>
            <a:off x="6823726" y="3085090"/>
            <a:ext cx="54168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Century" panose="02040604050505020304" pitchFamily="18" charset="0"/>
                <a:ea typeface="Hiragino Maru Gothic Pro W4" panose="020F0400000000000000" pitchFamily="34" charset="-128"/>
              </a:rPr>
              <a:t>ダウンロードしたファイル</a:t>
            </a:r>
            <a:endParaRPr kumimoji="1" lang="en-US" altLang="ja-JP" sz="2400" dirty="0">
              <a:latin typeface="Century" panose="02040604050505020304" pitchFamily="18" charset="0"/>
              <a:ea typeface="Hiragino Maru Gothic Pro W4" panose="020F0400000000000000" pitchFamily="34" charset="-128"/>
            </a:endParaRPr>
          </a:p>
          <a:p>
            <a:r>
              <a:rPr lang="ja-JP" altLang="en-US" sz="2400" dirty="0">
                <a:latin typeface="Century" panose="02040604050505020304" pitchFamily="18" charset="0"/>
                <a:ea typeface="Hiragino Maru Gothic Pro W4" panose="020F0400000000000000" pitchFamily="34" charset="-128"/>
              </a:rPr>
              <a:t>をダブルクリックすると，</a:t>
            </a:r>
            <a:endParaRPr lang="en-US" altLang="ja-JP" sz="2400" dirty="0">
              <a:latin typeface="Century" panose="02040604050505020304" pitchFamily="18" charset="0"/>
              <a:ea typeface="Hiragino Maru Gothic Pro W4" panose="020F0400000000000000" pitchFamily="34" charset="-128"/>
            </a:endParaRPr>
          </a:p>
          <a:p>
            <a:r>
              <a:rPr kumimoji="1" lang="ja-JP" altLang="en-US" sz="2400" dirty="0">
                <a:latin typeface="Century" panose="02040604050505020304" pitchFamily="18" charset="0"/>
                <a:ea typeface="Hiragino Maru Gothic Pro W4" panose="020F0400000000000000" pitchFamily="34" charset="-128"/>
              </a:rPr>
              <a:t>インストーラーが起動します</a:t>
            </a:r>
            <a:r>
              <a:rPr kumimoji="1" lang="ja-JP" altLang="en-US" sz="2400" dirty="0" smtClean="0">
                <a:latin typeface="Century" panose="02040604050505020304" pitchFamily="18" charset="0"/>
                <a:ea typeface="Hiragino Maru Gothic Pro W4" panose="020F0400000000000000" pitchFamily="34" charset="-128"/>
              </a:rPr>
              <a:t>．</a:t>
            </a:r>
            <a:endParaRPr kumimoji="1" lang="en-US" altLang="ja-JP" sz="2400" dirty="0" smtClean="0">
              <a:latin typeface="Century" panose="02040604050505020304" pitchFamily="18" charset="0"/>
              <a:ea typeface="Hiragino Maru Gothic Pro W4" panose="020F0400000000000000" pitchFamily="34" charset="-128"/>
            </a:endParaRPr>
          </a:p>
          <a:p>
            <a:r>
              <a:rPr lang="en-US" altLang="ja-JP" sz="2400" dirty="0" smtClean="0">
                <a:latin typeface="Century" panose="02040604050505020304" pitchFamily="18" charset="0"/>
                <a:ea typeface="Hiragino Maru Gothic Pro W4" panose="020F0400000000000000" pitchFamily="34" charset="-128"/>
              </a:rPr>
              <a:t>※</a:t>
            </a:r>
            <a:r>
              <a:rPr lang="ja-JP" altLang="en-US" sz="2400" dirty="0" smtClean="0">
                <a:latin typeface="Century" panose="02040604050505020304" pitchFamily="18" charset="0"/>
                <a:ea typeface="Hiragino Maru Gothic Pro W4" panose="020F0400000000000000" pitchFamily="34" charset="-128"/>
              </a:rPr>
              <a:t>最新版をインストールしてください</a:t>
            </a:r>
            <a:endParaRPr kumimoji="1" lang="ja-JP" altLang="en-US" sz="2400" dirty="0">
              <a:latin typeface="Century" panose="02040604050505020304" pitchFamily="18" charset="0"/>
              <a:ea typeface="Hiragino Maru Gothic Pro W4" panose="020F0400000000000000" pitchFamily="34" charset="-128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135467" y="1478165"/>
            <a:ext cx="6688259" cy="4783511"/>
            <a:chOff x="556983" y="1478166"/>
            <a:chExt cx="6688259" cy="4783511"/>
          </a:xfrm>
        </p:grpSpPr>
        <p:grpSp>
          <p:nvGrpSpPr>
            <p:cNvPr id="8" name="グループ化 7"/>
            <p:cNvGrpSpPr/>
            <p:nvPr/>
          </p:nvGrpSpPr>
          <p:grpSpPr>
            <a:xfrm>
              <a:off x="556983" y="1478166"/>
              <a:ext cx="6688259" cy="4783511"/>
              <a:chOff x="556983" y="1478166"/>
              <a:chExt cx="6688259" cy="4783511"/>
            </a:xfrm>
          </p:grpSpPr>
          <p:pic>
            <p:nvPicPr>
              <p:cNvPr id="3" name="図 2" descr="グラフィカル ユーザー インターフェイス, テキスト, アプリケーション&#10;&#10;AI によって生成されたコンテンツは間違っている可能性があります。">
                <a:extLst>
                  <a:ext uri="{FF2B5EF4-FFF2-40B4-BE49-F238E27FC236}">
                    <a16:creationId xmlns:a16="http://schemas.microsoft.com/office/drawing/2014/main" id="{81003A1D-B6EA-B646-B961-D38DFEDB7E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56983" y="1478166"/>
                <a:ext cx="6688259" cy="4783511"/>
              </a:xfrm>
              <a:prstGeom prst="rect">
                <a:avLst/>
              </a:prstGeom>
            </p:spPr>
          </p:pic>
          <p:sp>
            <p:nvSpPr>
              <p:cNvPr id="4" name="正方形/長方形 3"/>
              <p:cNvSpPr/>
              <p:nvPr/>
            </p:nvSpPr>
            <p:spPr>
              <a:xfrm>
                <a:off x="3691563" y="2395861"/>
                <a:ext cx="1442140" cy="205433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" name="テキスト ボックス 1"/>
            <p:cNvSpPr txBox="1"/>
            <p:nvPr/>
          </p:nvSpPr>
          <p:spPr>
            <a:xfrm>
              <a:off x="3690258" y="2379224"/>
              <a:ext cx="271054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100" dirty="0" smtClean="0"/>
                <a:t>R-4.5.0-arm64.pkg</a:t>
              </a:r>
              <a:endParaRPr kumimoji="1" lang="ja-JP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40787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DFA064-66D3-88A7-D0D8-C85A61B15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4338079" y="914434"/>
            <a:ext cx="3822451" cy="2514566"/>
            <a:chOff x="4338079" y="914434"/>
            <a:chExt cx="3822451" cy="2514566"/>
          </a:xfrm>
        </p:grpSpPr>
        <p:grpSp>
          <p:nvGrpSpPr>
            <p:cNvPr id="3" name="グループ化 2"/>
            <p:cNvGrpSpPr/>
            <p:nvPr/>
          </p:nvGrpSpPr>
          <p:grpSpPr>
            <a:xfrm>
              <a:off x="4338079" y="914434"/>
              <a:ext cx="3515842" cy="2514566"/>
              <a:chOff x="4338079" y="914434"/>
              <a:chExt cx="3515842" cy="2514566"/>
            </a:xfrm>
          </p:grpSpPr>
          <p:pic>
            <p:nvPicPr>
              <p:cNvPr id="9" name="図 8" descr="器具, 家電 が含まれている画像&#10;&#10;AI によって生成されたコンテンツは間違っている可能性があります。">
                <a:extLst>
                  <a:ext uri="{FF2B5EF4-FFF2-40B4-BE49-F238E27FC236}">
                    <a16:creationId xmlns:a16="http://schemas.microsoft.com/office/drawing/2014/main" id="{1D153470-B25D-A584-16FA-62132C95C0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338079" y="914434"/>
                <a:ext cx="3515842" cy="2514566"/>
              </a:xfrm>
              <a:prstGeom prst="rect">
                <a:avLst/>
              </a:prstGeom>
            </p:spPr>
          </p:pic>
          <p:sp>
            <p:nvSpPr>
              <p:cNvPr id="2" name="正方形/長方形 1"/>
              <p:cNvSpPr/>
              <p:nvPr/>
            </p:nvSpPr>
            <p:spPr>
              <a:xfrm>
                <a:off x="5747657" y="1319349"/>
                <a:ext cx="1493046" cy="117565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" name="テキスト ボックス 6"/>
            <p:cNvSpPr txBox="1"/>
            <p:nvPr/>
          </p:nvSpPr>
          <p:spPr>
            <a:xfrm>
              <a:off x="6036208" y="1244322"/>
              <a:ext cx="21243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100" b="1" dirty="0" smtClean="0"/>
                <a:t>R</a:t>
              </a:r>
              <a:r>
                <a:rPr lang="ja-JP" altLang="en-US" sz="1100" b="1" dirty="0"/>
                <a:t> </a:t>
              </a:r>
              <a:r>
                <a:rPr lang="en-US" altLang="ja-JP" sz="1100" b="1" dirty="0" smtClean="0"/>
                <a:t>4.5.0</a:t>
              </a:r>
              <a:endParaRPr kumimoji="1" lang="ja-JP" altLang="en-US" sz="1100" b="1" dirty="0"/>
            </a:p>
          </p:txBody>
        </p:sp>
      </p:grp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D05DD0D9-835C-1F31-7EC9-1F5ED751C745}"/>
              </a:ext>
            </a:extLst>
          </p:cNvPr>
          <p:cNvCxnSpPr/>
          <p:nvPr/>
        </p:nvCxnSpPr>
        <p:spPr>
          <a:xfrm>
            <a:off x="0" y="424873"/>
            <a:ext cx="12192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図 3" descr="スクリーンショットの画面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3D61FD7-1CFE-929C-8593-7673398A8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30" y="914434"/>
            <a:ext cx="3515842" cy="2514566"/>
          </a:xfrm>
          <a:prstGeom prst="rect">
            <a:avLst/>
          </a:prstGeom>
        </p:spPr>
      </p:pic>
      <p:pic>
        <p:nvPicPr>
          <p:cNvPr id="11" name="図 10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4B2DE9F-4457-602A-E35F-40A888F38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2428" y="914434"/>
            <a:ext cx="3515842" cy="2514566"/>
          </a:xfrm>
          <a:prstGeom prst="rect">
            <a:avLst/>
          </a:prstGeom>
        </p:spPr>
      </p:pic>
      <p:pic>
        <p:nvPicPr>
          <p:cNvPr id="13" name="図 12" descr="グラフィカル ユーザー インターフェイス, テキスト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7246501-C74E-3964-D72F-FD37FE8FEB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730" y="4049188"/>
            <a:ext cx="3515842" cy="2514566"/>
          </a:xfrm>
          <a:prstGeom prst="rect">
            <a:avLst/>
          </a:prstGeom>
        </p:spPr>
      </p:pic>
      <p:pic>
        <p:nvPicPr>
          <p:cNvPr id="15" name="図 14" descr="グラフィカル ユーザー インターフェイス, テキスト, アプリケーション, チャットまたはテキスト メッセージ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0A2B494-A23C-31E9-E3C1-07E8FD0B21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8079" y="3963932"/>
            <a:ext cx="3635041" cy="2599819"/>
          </a:xfrm>
          <a:prstGeom prst="rect">
            <a:avLst/>
          </a:prstGeom>
        </p:spPr>
      </p:pic>
      <p:pic>
        <p:nvPicPr>
          <p:cNvPr id="18" name="図 17" descr="グラフィカル ユーザー インターフェイス, テキスト, アプリケーション, チャットまたはテキスト メッセージ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D1D1FCF-357D-3C70-A623-B2CFCD9810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2428" y="4006561"/>
            <a:ext cx="3635043" cy="2599820"/>
          </a:xfrm>
          <a:prstGeom prst="rect">
            <a:avLst/>
          </a:prstGeom>
        </p:spPr>
      </p:pic>
      <p:sp>
        <p:nvSpPr>
          <p:cNvPr id="19" name="円/楕円 18">
            <a:extLst>
              <a:ext uri="{FF2B5EF4-FFF2-40B4-BE49-F238E27FC236}">
                <a16:creationId xmlns:a16="http://schemas.microsoft.com/office/drawing/2014/main" id="{5441E3A2-F2D1-2A6C-AB1C-EFCEEEAB0CC7}"/>
              </a:ext>
            </a:extLst>
          </p:cNvPr>
          <p:cNvSpPr/>
          <p:nvPr/>
        </p:nvSpPr>
        <p:spPr>
          <a:xfrm>
            <a:off x="3011226" y="3077031"/>
            <a:ext cx="1117600" cy="4934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AA28E07-4BBC-01AD-B8CB-1BF7C63D2883}"/>
              </a:ext>
            </a:extLst>
          </p:cNvPr>
          <p:cNvSpPr txBox="1"/>
          <p:nvPr/>
        </p:nvSpPr>
        <p:spPr>
          <a:xfrm>
            <a:off x="360188" y="555745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Century" panose="02040604050505020304" pitchFamily="18" charset="0"/>
                <a:ea typeface="Hiragino Maru Gothic Pro W4" panose="020F0400000000000000" pitchFamily="34" charset="-128"/>
              </a:rPr>
              <a:t>インストーラー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76B6288-B5BF-7A40-397D-744EC197C3AB}"/>
              </a:ext>
            </a:extLst>
          </p:cNvPr>
          <p:cNvSpPr txBox="1"/>
          <p:nvPr/>
        </p:nvSpPr>
        <p:spPr>
          <a:xfrm>
            <a:off x="4243249" y="55574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Century" panose="02040604050505020304" pitchFamily="18" charset="0"/>
                <a:ea typeface="Hiragino Maru Gothic Pro W4" panose="020F0400000000000000" pitchFamily="34" charset="-128"/>
              </a:rPr>
              <a:t>大切な情報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E034715-3BCF-9F31-27E8-054EEC45BAB0}"/>
              </a:ext>
            </a:extLst>
          </p:cNvPr>
          <p:cNvSpPr txBox="1"/>
          <p:nvPr/>
        </p:nvSpPr>
        <p:spPr>
          <a:xfrm>
            <a:off x="8169364" y="54510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>
                <a:latin typeface="Century" panose="02040604050505020304" pitchFamily="18" charset="0"/>
                <a:ea typeface="Hiragino Maru Gothic Pro W4" panose="020F0400000000000000" pitchFamily="34" charset="-128"/>
              </a:rPr>
              <a:t>使用許諾契約</a:t>
            </a:r>
            <a:endParaRPr kumimoji="1" lang="ja-JP" altLang="en-US">
              <a:latin typeface="Century" panose="02040604050505020304" pitchFamily="18" charset="0"/>
              <a:ea typeface="Hiragino Maru Gothic Pro W4" panose="020F0400000000000000" pitchFamily="34" charset="-128"/>
            </a:endParaRPr>
          </a:p>
        </p:txBody>
      </p:sp>
      <p:sp>
        <p:nvSpPr>
          <p:cNvPr id="23" name="円/楕円 22">
            <a:extLst>
              <a:ext uri="{FF2B5EF4-FFF2-40B4-BE49-F238E27FC236}">
                <a16:creationId xmlns:a16="http://schemas.microsoft.com/office/drawing/2014/main" id="{0B1FEC6A-0656-BCD7-C00B-369CDBF28C9C}"/>
              </a:ext>
            </a:extLst>
          </p:cNvPr>
          <p:cNvSpPr/>
          <p:nvPr/>
        </p:nvSpPr>
        <p:spPr>
          <a:xfrm>
            <a:off x="7300686" y="3077031"/>
            <a:ext cx="553235" cy="4934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>
            <a:extLst>
              <a:ext uri="{FF2B5EF4-FFF2-40B4-BE49-F238E27FC236}">
                <a16:creationId xmlns:a16="http://schemas.microsoft.com/office/drawing/2014/main" id="{D93FEA52-726B-B060-0233-884346F4EBD8}"/>
              </a:ext>
            </a:extLst>
          </p:cNvPr>
          <p:cNvSpPr/>
          <p:nvPr/>
        </p:nvSpPr>
        <p:spPr>
          <a:xfrm>
            <a:off x="11235035" y="3077031"/>
            <a:ext cx="553235" cy="4934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>
            <a:extLst>
              <a:ext uri="{FF2B5EF4-FFF2-40B4-BE49-F238E27FC236}">
                <a16:creationId xmlns:a16="http://schemas.microsoft.com/office/drawing/2014/main" id="{5E8C2186-5734-6246-B7B0-C999CFCECD0C}"/>
              </a:ext>
            </a:extLst>
          </p:cNvPr>
          <p:cNvSpPr/>
          <p:nvPr/>
        </p:nvSpPr>
        <p:spPr>
          <a:xfrm>
            <a:off x="2907371" y="5384770"/>
            <a:ext cx="755164" cy="4934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BD40B3C-9E57-BD65-21F1-D4F56702BA5A}"/>
              </a:ext>
            </a:extLst>
          </p:cNvPr>
          <p:cNvSpPr txBox="1"/>
          <p:nvPr/>
        </p:nvSpPr>
        <p:spPr>
          <a:xfrm>
            <a:off x="4271301" y="3640647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Century" panose="02040604050505020304" pitchFamily="18" charset="0"/>
                <a:ea typeface="Hiragino Maru Gothic Pro W4" panose="020F0400000000000000" pitchFamily="34" charset="-128"/>
              </a:rPr>
              <a:t>標準インストール</a:t>
            </a:r>
          </a:p>
        </p:txBody>
      </p:sp>
      <p:sp>
        <p:nvSpPr>
          <p:cNvPr id="29" name="円/楕円 28">
            <a:extLst>
              <a:ext uri="{FF2B5EF4-FFF2-40B4-BE49-F238E27FC236}">
                <a16:creationId xmlns:a16="http://schemas.microsoft.com/office/drawing/2014/main" id="{5DE6A48E-E55A-1B77-62DD-B52C0AF469FB}"/>
              </a:ext>
            </a:extLst>
          </p:cNvPr>
          <p:cNvSpPr/>
          <p:nvPr/>
        </p:nvSpPr>
        <p:spPr>
          <a:xfrm>
            <a:off x="7240703" y="6186385"/>
            <a:ext cx="755164" cy="4934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右矢印 29">
            <a:extLst>
              <a:ext uri="{FF2B5EF4-FFF2-40B4-BE49-F238E27FC236}">
                <a16:creationId xmlns:a16="http://schemas.microsoft.com/office/drawing/2014/main" id="{BF56701D-1BBB-DD62-F7EC-239E01C30705}"/>
              </a:ext>
            </a:extLst>
          </p:cNvPr>
          <p:cNvSpPr/>
          <p:nvPr/>
        </p:nvSpPr>
        <p:spPr>
          <a:xfrm>
            <a:off x="3919572" y="1968975"/>
            <a:ext cx="562405" cy="493484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右矢印 30">
            <a:extLst>
              <a:ext uri="{FF2B5EF4-FFF2-40B4-BE49-F238E27FC236}">
                <a16:creationId xmlns:a16="http://schemas.microsoft.com/office/drawing/2014/main" id="{06F6A985-0642-0D06-49A8-A22F03102B03}"/>
              </a:ext>
            </a:extLst>
          </p:cNvPr>
          <p:cNvSpPr/>
          <p:nvPr/>
        </p:nvSpPr>
        <p:spPr>
          <a:xfrm>
            <a:off x="7843508" y="1968975"/>
            <a:ext cx="562405" cy="493484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右矢印 31">
            <a:extLst>
              <a:ext uri="{FF2B5EF4-FFF2-40B4-BE49-F238E27FC236}">
                <a16:creationId xmlns:a16="http://schemas.microsoft.com/office/drawing/2014/main" id="{481C8396-09EB-9FA5-800B-8D81BA5A7EFA}"/>
              </a:ext>
            </a:extLst>
          </p:cNvPr>
          <p:cNvSpPr/>
          <p:nvPr/>
        </p:nvSpPr>
        <p:spPr>
          <a:xfrm>
            <a:off x="3919572" y="4886185"/>
            <a:ext cx="562405" cy="493484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右矢印 32">
            <a:extLst>
              <a:ext uri="{FF2B5EF4-FFF2-40B4-BE49-F238E27FC236}">
                <a16:creationId xmlns:a16="http://schemas.microsoft.com/office/drawing/2014/main" id="{87C20CEA-B763-E2E3-4276-4C49162F2007}"/>
              </a:ext>
            </a:extLst>
          </p:cNvPr>
          <p:cNvSpPr/>
          <p:nvPr/>
        </p:nvSpPr>
        <p:spPr>
          <a:xfrm>
            <a:off x="7843508" y="4886185"/>
            <a:ext cx="562405" cy="493484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>
            <a:extLst>
              <a:ext uri="{FF2B5EF4-FFF2-40B4-BE49-F238E27FC236}">
                <a16:creationId xmlns:a16="http://schemas.microsoft.com/office/drawing/2014/main" id="{9CB7C2C5-B620-13C5-243B-F62E627984FD}"/>
              </a:ext>
            </a:extLst>
          </p:cNvPr>
          <p:cNvSpPr/>
          <p:nvPr/>
        </p:nvSpPr>
        <p:spPr>
          <a:xfrm>
            <a:off x="11237886" y="6201525"/>
            <a:ext cx="755164" cy="4934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BCB156A-0A67-5E7F-F2BC-6C8B404A017F}"/>
              </a:ext>
            </a:extLst>
          </p:cNvPr>
          <p:cNvSpPr txBox="1"/>
          <p:nvPr/>
        </p:nvSpPr>
        <p:spPr>
          <a:xfrm>
            <a:off x="135467" y="8113"/>
            <a:ext cx="3556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R</a:t>
            </a:r>
            <a:r>
              <a:rPr kumimoji="1" lang="ja-JP" altLang="en-US" sz="200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のインストール</a:t>
            </a:r>
            <a:r>
              <a:rPr kumimoji="1" lang="en-US" altLang="ja-JP" sz="2000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_mac</a:t>
            </a:r>
            <a:endParaRPr kumimoji="1" lang="ja-JP" altLang="en-US" sz="2000" dirty="0"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1188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EF23F7-0E13-D4A0-DABB-AF5BC8EFA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B84518E6-A48D-BD4F-E4EF-7C53CD3C3DD9}"/>
              </a:ext>
            </a:extLst>
          </p:cNvPr>
          <p:cNvCxnSpPr/>
          <p:nvPr/>
        </p:nvCxnSpPr>
        <p:spPr>
          <a:xfrm>
            <a:off x="0" y="424873"/>
            <a:ext cx="12192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314991C-DD73-4625-77D3-5D48F8F3ACD2}"/>
              </a:ext>
            </a:extLst>
          </p:cNvPr>
          <p:cNvSpPr txBox="1"/>
          <p:nvPr/>
        </p:nvSpPr>
        <p:spPr>
          <a:xfrm>
            <a:off x="556983" y="893938"/>
            <a:ext cx="1705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Century" panose="02040604050505020304" pitchFamily="18" charset="0"/>
                <a:ea typeface="Hiragino Maru Gothic Pro W4" panose="020F0400000000000000" pitchFamily="34" charset="-128"/>
              </a:rPr>
              <a:t>Mac</a:t>
            </a:r>
            <a:r>
              <a:rPr kumimoji="1" lang="ja-JP" altLang="en-US" sz="2400">
                <a:latin typeface="Century" panose="02040604050505020304" pitchFamily="18" charset="0"/>
                <a:ea typeface="Hiragino Maru Gothic Pro W4" panose="020F0400000000000000" pitchFamily="34" charset="-128"/>
              </a:rPr>
              <a:t>の場合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282D160-3901-92C1-34BB-F5447EA146F7}"/>
              </a:ext>
            </a:extLst>
          </p:cNvPr>
          <p:cNvSpPr txBox="1"/>
          <p:nvPr/>
        </p:nvSpPr>
        <p:spPr>
          <a:xfrm>
            <a:off x="7496513" y="3182256"/>
            <a:ext cx="47163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latin typeface="Century" panose="02040604050505020304" pitchFamily="18" charset="0"/>
                <a:ea typeface="Hiragino Maru Gothic Pro W4" panose="020F0400000000000000" pitchFamily="34" charset="-128"/>
              </a:rPr>
              <a:t>アプリケーションフォルダに</a:t>
            </a:r>
            <a:endParaRPr kumimoji="1" lang="en-US" altLang="ja-JP" sz="2400" dirty="0">
              <a:latin typeface="Century" panose="02040604050505020304" pitchFamily="18" charset="0"/>
              <a:ea typeface="Hiragino Maru Gothic Pro W4" panose="020F0400000000000000" pitchFamily="34" charset="-128"/>
            </a:endParaRPr>
          </a:p>
          <a:p>
            <a:r>
              <a:rPr lang="ja-JP" altLang="en-US" sz="2400">
                <a:latin typeface="Century" panose="02040604050505020304" pitchFamily="18" charset="0"/>
                <a:ea typeface="Hiragino Maru Gothic Pro W4" panose="020F0400000000000000" pitchFamily="34" charset="-128"/>
              </a:rPr>
              <a:t>「</a:t>
            </a:r>
            <a:r>
              <a:rPr lang="en-US" altLang="ja-JP" sz="2400" dirty="0">
                <a:latin typeface="Century" panose="02040604050505020304" pitchFamily="18" charset="0"/>
                <a:ea typeface="Hiragino Maru Gothic Pro W4" panose="020F0400000000000000" pitchFamily="34" charset="-128"/>
              </a:rPr>
              <a:t>R</a:t>
            </a:r>
            <a:r>
              <a:rPr lang="ja-JP" altLang="en-US" sz="2400">
                <a:latin typeface="Century" panose="02040604050505020304" pitchFamily="18" charset="0"/>
                <a:ea typeface="Hiragino Maru Gothic Pro W4" panose="020F0400000000000000" pitchFamily="34" charset="-128"/>
              </a:rPr>
              <a:t>」がインストールされます．</a:t>
            </a:r>
            <a:endParaRPr kumimoji="1" lang="ja-JP" altLang="en-US" sz="2400">
              <a:latin typeface="Century" panose="02040604050505020304" pitchFamily="18" charset="0"/>
              <a:ea typeface="Hiragino Maru Gothic Pro W4" panose="020F0400000000000000" pitchFamily="34" charset="-128"/>
            </a:endParaRPr>
          </a:p>
        </p:txBody>
      </p:sp>
      <p:pic>
        <p:nvPicPr>
          <p:cNvPr id="4" name="図 3" descr="グラフィカル ユーザー インターフェイス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2D966FD-7684-7C25-4C8C-76F5AD0BD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83" y="1468961"/>
            <a:ext cx="6750956" cy="4828353"/>
          </a:xfrm>
          <a:prstGeom prst="rect">
            <a:avLst/>
          </a:prstGeom>
        </p:spPr>
      </p:pic>
      <p:sp>
        <p:nvSpPr>
          <p:cNvPr id="8" name="円/楕円 7">
            <a:extLst>
              <a:ext uri="{FF2B5EF4-FFF2-40B4-BE49-F238E27FC236}">
                <a16:creationId xmlns:a16="http://schemas.microsoft.com/office/drawing/2014/main" id="{ECE03C9E-33D9-FA97-B0DC-BAA103B7FE0C}"/>
              </a:ext>
            </a:extLst>
          </p:cNvPr>
          <p:cNvSpPr/>
          <p:nvPr/>
        </p:nvSpPr>
        <p:spPr>
          <a:xfrm>
            <a:off x="3103735" y="2688772"/>
            <a:ext cx="1117600" cy="4934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4143F82-BE10-2E5F-EC6D-59F9D020B796}"/>
              </a:ext>
            </a:extLst>
          </p:cNvPr>
          <p:cNvSpPr txBox="1"/>
          <p:nvPr/>
        </p:nvSpPr>
        <p:spPr>
          <a:xfrm>
            <a:off x="135467" y="8113"/>
            <a:ext cx="3556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R</a:t>
            </a:r>
            <a:r>
              <a:rPr kumimoji="1" lang="ja-JP" altLang="en-US" sz="200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のインストール</a:t>
            </a:r>
            <a:r>
              <a:rPr kumimoji="1" lang="en-US" altLang="ja-JP" sz="2000" dirty="0">
                <a:latin typeface="Hiragino Mincho Pro W3" panose="02020300000000000000" pitchFamily="18" charset="-128"/>
                <a:ea typeface="Hiragino Mincho Pro W3" panose="02020300000000000000" pitchFamily="18" charset="-128"/>
              </a:rPr>
              <a:t>_mac</a:t>
            </a:r>
            <a:endParaRPr kumimoji="1" lang="ja-JP" altLang="en-US" sz="2000" dirty="0">
              <a:latin typeface="Hiragino Mincho Pro W3" panose="02020300000000000000" pitchFamily="18" charset="-128"/>
              <a:ea typeface="Hiragino Mincho Pro W3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5064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26150</TotalTime>
  <Words>499</Words>
  <Application>Microsoft Office PowerPoint</Application>
  <PresentationFormat>ワイド画面</PresentationFormat>
  <Paragraphs>98</Paragraphs>
  <Slides>18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5" baseType="lpstr">
      <vt:lpstr>Hiragino Maru Gothic Pro W4</vt:lpstr>
      <vt:lpstr>Hiragino Mincho Pro W3</vt:lpstr>
      <vt:lpstr>游ゴシック</vt:lpstr>
      <vt:lpstr>游ゴシック Light</vt:lpstr>
      <vt:lpstr>Arial</vt:lpstr>
      <vt:lpstr>Century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吉田 諭史</dc:creator>
  <cp:lastModifiedBy>営業部東京</cp:lastModifiedBy>
  <cp:revision>558</cp:revision>
  <cp:lastPrinted>2025-04-03T02:57:40Z</cp:lastPrinted>
  <dcterms:created xsi:type="dcterms:W3CDTF">2023-02-14T11:24:43Z</dcterms:created>
  <dcterms:modified xsi:type="dcterms:W3CDTF">2025-06-17T10:26:03Z</dcterms:modified>
</cp:coreProperties>
</file>